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08" r:id="rId2"/>
  </p:sldMasterIdLst>
  <p:handoutMasterIdLst>
    <p:handoutMasterId r:id="rId32"/>
  </p:handoutMasterIdLst>
  <p:sldIdLst>
    <p:sldId id="259" r:id="rId3"/>
    <p:sldId id="268" r:id="rId4"/>
    <p:sldId id="269" r:id="rId5"/>
    <p:sldId id="270" r:id="rId6"/>
    <p:sldId id="280" r:id="rId7"/>
    <p:sldId id="281" r:id="rId8"/>
    <p:sldId id="282" r:id="rId9"/>
    <p:sldId id="271" r:id="rId10"/>
    <p:sldId id="272" r:id="rId11"/>
    <p:sldId id="298" r:id="rId12"/>
    <p:sldId id="285" r:id="rId13"/>
    <p:sldId id="283" r:id="rId14"/>
    <p:sldId id="284" r:id="rId15"/>
    <p:sldId id="288" r:id="rId16"/>
    <p:sldId id="287" r:id="rId17"/>
    <p:sldId id="289" r:id="rId18"/>
    <p:sldId id="290" r:id="rId19"/>
    <p:sldId id="291" r:id="rId20"/>
    <p:sldId id="294" r:id="rId21"/>
    <p:sldId id="293" r:id="rId22"/>
    <p:sldId id="295" r:id="rId23"/>
    <p:sldId id="279" r:id="rId24"/>
    <p:sldId id="273" r:id="rId25"/>
    <p:sldId id="274" r:id="rId26"/>
    <p:sldId id="278" r:id="rId27"/>
    <p:sldId id="276" r:id="rId28"/>
    <p:sldId id="277" r:id="rId29"/>
    <p:sldId id="296" r:id="rId30"/>
    <p:sldId id="297"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1184" y="-8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764"/>
    </p:cViewPr>
  </p:sorterViewPr>
  <p:notesViewPr>
    <p:cSldViewPr snapToGrid="0">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Attendance by </a:t>
            </a:r>
            <a:r>
              <a:rPr lang="en-US" dirty="0" smtClean="0"/>
              <a:t>County n=729</a:t>
            </a:r>
            <a:endParaRPr lang="en-US" dirty="0"/>
          </a:p>
        </c:rich>
      </c:tx>
      <c:layout/>
      <c:overlay val="0"/>
      <c:spPr>
        <a:noFill/>
        <a:ln>
          <a:noFill/>
        </a:ln>
        <a:effectLst/>
      </c:spPr>
    </c:title>
    <c:autoTitleDeleted val="0"/>
    <c:plotArea>
      <c:layout/>
      <c:barChart>
        <c:barDir val="col"/>
        <c:grouping val="clustered"/>
        <c:varyColors val="0"/>
        <c:ser>
          <c:idx val="0"/>
          <c:order val="0"/>
          <c:tx>
            <c:strRef>
              <c:f>'Evaluations date timelines'!$B$2</c:f>
              <c:strCache>
                <c:ptCount val="1"/>
                <c:pt idx="0">
                  <c:v>Androscoggin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c:f>
              <c:numCache>
                <c:formatCode>General</c:formatCode>
                <c:ptCount val="1"/>
                <c:pt idx="0">
                  <c:v>28</c:v>
                </c:pt>
              </c:numCache>
            </c:numRef>
          </c:val>
        </c:ser>
        <c:ser>
          <c:idx val="2"/>
          <c:order val="1"/>
          <c:tx>
            <c:strRef>
              <c:f>'Evaluations date timelines'!$B$4</c:f>
              <c:strCache>
                <c:ptCount val="1"/>
                <c:pt idx="0">
                  <c:v>Aroostook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timelines'!$C$4</c:f>
              <c:numCache>
                <c:formatCode>General</c:formatCode>
                <c:ptCount val="1"/>
                <c:pt idx="0">
                  <c:v>61</c:v>
                </c:pt>
              </c:numCache>
            </c:numRef>
          </c:val>
        </c:ser>
        <c:ser>
          <c:idx val="8"/>
          <c:order val="2"/>
          <c:tx>
            <c:strRef>
              <c:f>'Evaluations date timelines'!$B$10</c:f>
              <c:strCache>
                <c:ptCount val="1"/>
                <c:pt idx="0">
                  <c:v>Cumberland</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timelines'!$C$10</c:f>
              <c:numCache>
                <c:formatCode>General</c:formatCode>
                <c:ptCount val="1"/>
                <c:pt idx="0">
                  <c:v>93</c:v>
                </c:pt>
              </c:numCache>
            </c:numRef>
          </c:val>
        </c:ser>
        <c:ser>
          <c:idx val="15"/>
          <c:order val="3"/>
          <c:tx>
            <c:strRef>
              <c:f>'Evaluations date timelines'!$B$17</c:f>
              <c:strCache>
                <c:ptCount val="1"/>
                <c:pt idx="0">
                  <c:v>Franklin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timelines'!$C$17</c:f>
              <c:numCache>
                <c:formatCode>@</c:formatCode>
                <c:ptCount val="1"/>
                <c:pt idx="0">
                  <c:v>20</c:v>
                </c:pt>
              </c:numCache>
            </c:numRef>
          </c:val>
        </c:ser>
        <c:ser>
          <c:idx val="16"/>
          <c:order val="4"/>
          <c:tx>
            <c:strRef>
              <c:f>'Evaluations date timelines'!$B$18</c:f>
              <c:strCache>
                <c:ptCount val="1"/>
                <c:pt idx="0">
                  <c:v>Kennebec</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timelines'!$C$18</c:f>
              <c:numCache>
                <c:formatCode>General</c:formatCode>
                <c:ptCount val="1"/>
                <c:pt idx="0">
                  <c:v>27</c:v>
                </c:pt>
              </c:numCache>
            </c:numRef>
          </c:val>
        </c:ser>
        <c:ser>
          <c:idx val="19"/>
          <c:order val="5"/>
          <c:tx>
            <c:strRef>
              <c:f>'Evaluations date timelines'!$B$21</c:f>
              <c:strCache>
                <c:ptCount val="1"/>
                <c:pt idx="0">
                  <c:v>Norway</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timelines'!$C$21</c:f>
              <c:numCache>
                <c:formatCode>General</c:formatCode>
                <c:ptCount val="1"/>
                <c:pt idx="0">
                  <c:v>4</c:v>
                </c:pt>
              </c:numCache>
            </c:numRef>
          </c:val>
        </c:ser>
        <c:ser>
          <c:idx val="20"/>
          <c:order val="6"/>
          <c:tx>
            <c:strRef>
              <c:f>'Evaluations date timelines'!$B$22</c:f>
              <c:strCache>
                <c:ptCount val="1"/>
                <c:pt idx="0">
                  <c:v>Oxford</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timelines'!$C$22</c:f>
              <c:numCache>
                <c:formatCode>General</c:formatCode>
                <c:ptCount val="1"/>
                <c:pt idx="0">
                  <c:v>60</c:v>
                </c:pt>
              </c:numCache>
            </c:numRef>
          </c:val>
        </c:ser>
        <c:ser>
          <c:idx val="22"/>
          <c:order val="7"/>
          <c:tx>
            <c:strRef>
              <c:f>'Evaluations date timelines'!$B$24</c:f>
              <c:strCache>
                <c:ptCount val="1"/>
                <c:pt idx="0">
                  <c:v>Penobscot</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timelines'!$C$24</c:f>
              <c:numCache>
                <c:formatCode>General</c:formatCode>
                <c:ptCount val="1"/>
                <c:pt idx="0">
                  <c:v>109</c:v>
                </c:pt>
              </c:numCache>
            </c:numRef>
          </c:val>
        </c:ser>
        <c:ser>
          <c:idx val="29"/>
          <c:order val="8"/>
          <c:tx>
            <c:strRef>
              <c:f>'Evaluations date timelines'!$B$31</c:f>
              <c:strCache>
                <c:ptCount val="1"/>
                <c:pt idx="0">
                  <c:v>Piscataquis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timelines'!$C$31</c:f>
              <c:numCache>
                <c:formatCode>General</c:formatCode>
                <c:ptCount val="1"/>
                <c:pt idx="0">
                  <c:v>11</c:v>
                </c:pt>
              </c:numCache>
            </c:numRef>
          </c:val>
        </c:ser>
        <c:ser>
          <c:idx val="30"/>
          <c:order val="9"/>
          <c:tx>
            <c:strRef>
              <c:f>'Evaluations date timelines'!$B$32</c:f>
              <c:strCache>
                <c:ptCount val="1"/>
                <c:pt idx="0">
                  <c:v>Somerset</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timelines'!$C$32</c:f>
              <c:numCache>
                <c:formatCode>General</c:formatCode>
                <c:ptCount val="1"/>
                <c:pt idx="0">
                  <c:v>23</c:v>
                </c:pt>
              </c:numCache>
            </c:numRef>
          </c:val>
        </c:ser>
        <c:ser>
          <c:idx val="31"/>
          <c:order val="10"/>
          <c:tx>
            <c:strRef>
              <c:f>'Evaluations date timelines'!$B$33</c:f>
              <c:strCache>
                <c:ptCount val="1"/>
                <c:pt idx="0">
                  <c:v>Statewide</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timelines'!$C$33</c:f>
              <c:numCache>
                <c:formatCode>General</c:formatCode>
                <c:ptCount val="1"/>
                <c:pt idx="0">
                  <c:v>147</c:v>
                </c:pt>
              </c:numCache>
            </c:numRef>
          </c:val>
        </c:ser>
        <c:ser>
          <c:idx val="36"/>
          <c:order val="11"/>
          <c:tx>
            <c:strRef>
              <c:f>'Evaluations date timelines'!$B$38</c:f>
              <c:strCache>
                <c:ptCount val="1"/>
                <c:pt idx="0">
                  <c:v>Waldo</c:v>
                </c:pt>
              </c:strCache>
            </c:strRef>
          </c:tx>
          <c:spPr>
            <a:solidFill>
              <a:schemeClr val="accent1">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timelines'!$C$38</c:f>
              <c:numCache>
                <c:formatCode>General</c:formatCode>
                <c:ptCount val="1"/>
                <c:pt idx="0">
                  <c:v>8</c:v>
                </c:pt>
              </c:numCache>
            </c:numRef>
          </c:val>
        </c:ser>
        <c:ser>
          <c:idx val="37"/>
          <c:order val="12"/>
          <c:tx>
            <c:strRef>
              <c:f>'Evaluations date timelines'!$B$39</c:f>
              <c:strCache>
                <c:ptCount val="1"/>
                <c:pt idx="0">
                  <c:v>Washington</c:v>
                </c:pt>
              </c:strCache>
            </c:strRef>
          </c:tx>
          <c:spPr>
            <a:solidFill>
              <a:schemeClr val="accent2">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timelines'!$C$39</c:f>
              <c:numCache>
                <c:formatCode>@</c:formatCode>
                <c:ptCount val="1"/>
                <c:pt idx="0">
                  <c:v>26</c:v>
                </c:pt>
              </c:numCache>
            </c:numRef>
          </c:val>
        </c:ser>
        <c:ser>
          <c:idx val="38"/>
          <c:order val="13"/>
          <c:tx>
            <c:strRef>
              <c:f>'Evaluations date timelines'!$B$40</c:f>
              <c:strCache>
                <c:ptCount val="1"/>
                <c:pt idx="0">
                  <c:v>York</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'Evaluations date timelines'!$C$40</c:f>
              <c:numCache>
                <c:formatCode>General</c:formatCode>
                <c:ptCount val="1"/>
                <c:pt idx="0">
                  <c:v>112</c:v>
                </c:pt>
              </c:numCache>
            </c:numRef>
          </c:val>
        </c:ser>
        <c:dLbls>
          <c:dLblPos val="outEnd"/>
          <c:showLegendKey val="0"/>
          <c:showVal val="1"/>
          <c:showCatName val="0"/>
          <c:showSerName val="0"/>
          <c:showPercent val="0"/>
          <c:showBubbleSize val="0"/>
        </c:dLbls>
        <c:gapWidth val="219"/>
        <c:overlap val="-27"/>
        <c:axId val="91846912"/>
        <c:axId val="91848704"/>
        <c:extLst>
          <c:ext xmlns:c15="http://schemas.microsoft.com/office/drawing/2012/chart" uri="{02D57815-91ED-43cb-92C2-25804820EDAC}">
            <c15:filteredBarSeries>
              <c15:ser>
                <c:idx val="1"/>
                <c:order val="1"/>
                <c:tx>
                  <c:strRef>
                    <c:extLst>
                      <c:ext uri="{02D57815-91ED-43cb-92C2-25804820EDAC}">
                        <c15:formulaRef>
                          <c15:sqref>'Evaluations date timelines'!$B$3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'Evaluations date timelines'!$C$3</c15:sqref>
                        </c15:formulaRef>
                      </c:ext>
                    </c:extLst>
                    <c:numCache>
                      <c:formatCode>General</c:formatCode>
                      <c:ptCount val="1"/>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'Evaluations date timelines'!$B$5</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timelines'!$C$5</c15:sqref>
                        </c15:formulaRef>
                      </c:ext>
                    </c:extLst>
                    <c:numCache>
                      <c:formatCode>@</c:formatCode>
                      <c:ptCount val="1"/>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'Evaluations date timelines'!$B$6</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timelines'!$C$6</c15:sqref>
                        </c15:formulaRef>
                      </c:ext>
                    </c:extLst>
                    <c:numCache>
                      <c:formatCode>General</c:formatCode>
                      <c:ptCount val="1"/>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'Evaluations date timelines'!$B$7</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timelines'!$C$7</c15:sqref>
                        </c15:formulaRef>
                      </c:ext>
                    </c:extLst>
                    <c:numCache>
                      <c:formatCode>General</c:formatCode>
                      <c:ptCount val="1"/>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'Evaluations date timelines'!$B$8</c15:sqref>
                        </c15:formulaRef>
                      </c:ext>
                    </c:extLst>
                    <c:strCache>
                      <c:ptCount val="1"/>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timelines'!$C$8</c15:sqref>
                        </c15:formulaRef>
                      </c:ext>
                    </c:extLst>
                    <c:numCache>
                      <c:formatCode>General</c:formatCode>
                      <c:ptCount val="1"/>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'Evaluations date timelines'!$B$9</c15:sqref>
                        </c15:formulaRef>
                      </c:ext>
                    </c:extLst>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timelines'!$C$9</c15:sqref>
                        </c15:formulaRef>
                      </c:ext>
                    </c:extLst>
                    <c:numCache>
                      <c:formatCode>@</c:formatCode>
                      <c:ptCount val="1"/>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'Evaluations date timelines'!$B$11</c15:sqref>
                        </c15:formulaRef>
                      </c:ext>
                    </c:extLst>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timelines'!$C$11</c15:sqref>
                        </c15:formulaRef>
                      </c:ext>
                    </c:extLst>
                    <c:numCache>
                      <c:formatCode>@</c:formatCode>
                      <c:ptCount val="1"/>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'Evaluations date timelines'!$B$12</c15:sqref>
                        </c15:formulaRef>
                      </c:ext>
                    </c:extLst>
                    <c:strCache>
                      <c:ptCount val="1"/>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timelines'!$C$12</c15:sqref>
                        </c15:formulaRef>
                      </c:ext>
                    </c:extLst>
                    <c:numCache>
                      <c:formatCode>General</c:formatCode>
                      <c:ptCount val="1"/>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'Evaluations date timelines'!$B$13</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timelines'!$C$13</c15:sqref>
                        </c15:formulaRef>
                      </c:ext>
                    </c:extLst>
                    <c:numCache>
                      <c:formatCode>@</c:formatCode>
                      <c:ptCount val="1"/>
                    </c:numCache>
                  </c:numRef>
                </c:val>
              </c15:ser>
            </c15:filteredBarSeries>
            <c15:filteredBarSeries>
              <c15:ser>
                <c:idx val="12"/>
                <c:order val="12"/>
                <c:tx>
                  <c:strRef>
                    <c:extLst xmlns:c15="http://schemas.microsoft.com/office/drawing/2012/chart">
                      <c:ext xmlns:c15="http://schemas.microsoft.com/office/drawing/2012/chart" uri="{02D57815-91ED-43cb-92C2-25804820EDAC}">
                        <c15:formulaRef>
                          <c15:sqref>'Evaluations date timelines'!$B$14</c15:sqref>
                        </c15:formulaRef>
                      </c:ext>
                    </c:extLst>
                    <c:strCache>
                      <c:ptCount val="1"/>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timelines'!$C$14</c15:sqref>
                        </c15:formulaRef>
                      </c:ext>
                    </c:extLst>
                    <c:numCache>
                      <c:formatCode>@</c:formatCode>
                      <c:ptCount val="1"/>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'Evaluations date timelines'!$B$15</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timelines'!$C$15</c15:sqref>
                        </c15:formulaRef>
                      </c:ext>
                    </c:extLst>
                    <c:numCache>
                      <c:formatCode>@</c:formatCode>
                      <c:ptCount val="1"/>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'Evaluations date timelines'!$B$16</c15:sqref>
                        </c15:formulaRef>
                      </c:ext>
                    </c:extLst>
                    <c:strCache>
                      <c:ptCount val="1"/>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timelines'!$C$16</c15:sqref>
                        </c15:formulaRef>
                      </c:ext>
                    </c:extLst>
                    <c:numCache>
                      <c:formatCode>@</c:formatCode>
                      <c:ptCount val="1"/>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'Evaluations date timelines'!$B$19</c15:sqref>
                        </c15:formulaRef>
                      </c:ext>
                    </c:extLst>
                    <c:strCache>
                      <c:ptCount val="1"/>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timelines'!$C$19</c15:sqref>
                        </c15:formulaRef>
                      </c:ext>
                    </c:extLst>
                    <c:numCache>
                      <c:formatCode>General</c:formatCode>
                      <c:ptCount val="1"/>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'Evaluations date timelines'!$B$20</c15:sqref>
                        </c15:formulaRef>
                      </c:ext>
                    </c:extLst>
                    <c:strCache>
                      <c:ptCount val="1"/>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timelines'!$C$20</c15:sqref>
                        </c15:formulaRef>
                      </c:ext>
                    </c:extLst>
                    <c:numCache>
                      <c:formatCode>@</c:formatCode>
                      <c:ptCount val="1"/>
                    </c:numCache>
                  </c:numRef>
                </c:val>
              </c15:ser>
            </c15:filteredBarSeries>
            <c15:filteredBarSeries>
              <c15:ser>
                <c:idx val="21"/>
                <c:order val="21"/>
                <c:tx>
                  <c:strRef>
                    <c:extLst xmlns:c15="http://schemas.microsoft.com/office/drawing/2012/chart">
                      <c:ext xmlns:c15="http://schemas.microsoft.com/office/drawing/2012/chart" uri="{02D57815-91ED-43cb-92C2-25804820EDAC}">
                        <c15:formulaRef>
                          <c15:sqref>'Evaluations date timelines'!$B$23</c15:sqref>
                        </c15:formulaRef>
                      </c:ext>
                    </c:extLst>
                    <c:strCache>
                      <c:ptCount val="1"/>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timelines'!$C$23</c15:sqref>
                        </c15:formulaRef>
                      </c:ext>
                    </c:extLst>
                    <c:numCache>
                      <c:formatCode>General</c:formatCode>
                      <c:ptCount val="1"/>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'Evaluations date timelines'!$B$25</c15:sqref>
                        </c15:formulaRef>
                      </c:ext>
                    </c:extLst>
                    <c:strCache>
                      <c:ptCount val="1"/>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timelines'!$C$25</c15:sqref>
                        </c15:formulaRef>
                      </c:ext>
                    </c:extLst>
                    <c:numCache>
                      <c:formatCode>General</c:formatCode>
                      <c:ptCount val="1"/>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'Evaluations date timelines'!$B$26</c15:sqref>
                        </c15:formulaRef>
                      </c:ext>
                    </c:extLst>
                    <c:strCache>
                      <c:ptCount val="1"/>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timelines'!$C$26</c15:sqref>
                        </c15:formulaRef>
                      </c:ext>
                    </c:extLst>
                    <c:numCache>
                      <c:formatCode>@</c:formatCode>
                      <c:ptCount val="1"/>
                    </c:numCache>
                  </c:numRef>
                </c:val>
              </c15:ser>
            </c15:filteredBarSeries>
            <c15:filteredBarSeries>
              <c15:ser>
                <c:idx val="25"/>
                <c:order val="25"/>
                <c:tx>
                  <c:strRef>
                    <c:extLst xmlns:c15="http://schemas.microsoft.com/office/drawing/2012/chart">
                      <c:ext xmlns:c15="http://schemas.microsoft.com/office/drawing/2012/chart" uri="{02D57815-91ED-43cb-92C2-25804820EDAC}">
                        <c15:formulaRef>
                          <c15:sqref>'Evaluations date timelines'!$B$27</c15:sqref>
                        </c15:formulaRef>
                      </c:ext>
                    </c:extLst>
                    <c:strCache>
                      <c:ptCount val="1"/>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timelines'!$C$27</c15:sqref>
                        </c15:formulaRef>
                      </c:ext>
                    </c:extLst>
                    <c:numCache>
                      <c:formatCode>General</c:formatCode>
                      <c:ptCount val="1"/>
                    </c:numCache>
                  </c:numRef>
                </c:val>
              </c15:ser>
            </c15:filteredBarSeries>
            <c15:filteredBarSeries>
              <c15:ser>
                <c:idx val="26"/>
                <c:order val="26"/>
                <c:tx>
                  <c:strRef>
                    <c:extLst xmlns:c15="http://schemas.microsoft.com/office/drawing/2012/chart">
                      <c:ext xmlns:c15="http://schemas.microsoft.com/office/drawing/2012/chart" uri="{02D57815-91ED-43cb-92C2-25804820EDAC}">
                        <c15:formulaRef>
                          <c15:sqref>'Evaluations date timelines'!$B$28</c15:sqref>
                        </c15:formulaRef>
                      </c:ext>
                    </c:extLst>
                    <c:strCache>
                      <c:ptCount val="1"/>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timelines'!$C$28</c15:sqref>
                        </c15:formulaRef>
                      </c:ext>
                    </c:extLst>
                    <c:numCache>
                      <c:formatCode>General</c:formatCode>
                      <c:ptCount val="1"/>
                    </c:numCache>
                  </c:numRef>
                </c:val>
              </c15:ser>
            </c15:filteredBarSeries>
            <c15:filteredBarSeries>
              <c15:ser>
                <c:idx val="27"/>
                <c:order val="27"/>
                <c:tx>
                  <c:strRef>
                    <c:extLst xmlns:c15="http://schemas.microsoft.com/office/drawing/2012/chart">
                      <c:ext xmlns:c15="http://schemas.microsoft.com/office/drawing/2012/chart" uri="{02D57815-91ED-43cb-92C2-25804820EDAC}">
                        <c15:formulaRef>
                          <c15:sqref>'Evaluations date timelines'!$B$29</c15:sqref>
                        </c15:formulaRef>
                      </c:ext>
                    </c:extLst>
                    <c:strCache>
                      <c:ptCount val="1"/>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timelines'!$C$29</c15:sqref>
                        </c15:formulaRef>
                      </c:ext>
                    </c:extLst>
                    <c:numCache>
                      <c:formatCode>@</c:formatCode>
                      <c:ptCount val="1"/>
                    </c:numCache>
                  </c:numRef>
                </c:val>
              </c15:ser>
            </c15:filteredBarSeries>
            <c15:filteredBarSeries>
              <c15:ser>
                <c:idx val="28"/>
                <c:order val="28"/>
                <c:tx>
                  <c:strRef>
                    <c:extLst xmlns:c15="http://schemas.microsoft.com/office/drawing/2012/chart">
                      <c:ext xmlns:c15="http://schemas.microsoft.com/office/drawing/2012/chart" uri="{02D57815-91ED-43cb-92C2-25804820EDAC}">
                        <c15:formulaRef>
                          <c15:sqref>'Evaluations date timelines'!$B$30</c15:sqref>
                        </c15:formulaRef>
                      </c:ext>
                    </c:extLst>
                    <c:strCache>
                      <c:ptCount val="1"/>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timelines'!$C$30</c15:sqref>
                        </c15:formulaRef>
                      </c:ext>
                    </c:extLst>
                    <c:numCache>
                      <c:formatCode>@</c:formatCode>
                      <c:ptCount val="1"/>
                    </c:numCache>
                  </c:numRef>
                </c:val>
              </c15:ser>
            </c15:filteredBarSeries>
            <c15:filteredBarSeries>
              <c15:ser>
                <c:idx val="32"/>
                <c:order val="32"/>
                <c:tx>
                  <c:strRef>
                    <c:extLst xmlns:c15="http://schemas.microsoft.com/office/drawing/2012/chart">
                      <c:ext xmlns:c15="http://schemas.microsoft.com/office/drawing/2012/chart" uri="{02D57815-91ED-43cb-92C2-25804820EDAC}">
                        <c15:formulaRef>
                          <c15:sqref>'Evaluations date timelines'!$B$34</c15:sqref>
                        </c15:formulaRef>
                      </c:ext>
                    </c:extLst>
                    <c:strCache>
                      <c:ptCount val="1"/>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timelines'!$C$34</c15:sqref>
                        </c15:formulaRef>
                      </c:ext>
                    </c:extLst>
                    <c:numCache>
                      <c:formatCode>@</c:formatCode>
                      <c:ptCount val="1"/>
                    </c:numCache>
                  </c:numRef>
                </c:val>
              </c15:ser>
            </c15:filteredBarSeries>
            <c15:filteredBarSeries>
              <c15:ser>
                <c:idx val="33"/>
                <c:order val="33"/>
                <c:tx>
                  <c:strRef>
                    <c:extLst xmlns:c15="http://schemas.microsoft.com/office/drawing/2012/chart">
                      <c:ext xmlns:c15="http://schemas.microsoft.com/office/drawing/2012/chart" uri="{02D57815-91ED-43cb-92C2-25804820EDAC}">
                        <c15:formulaRef>
                          <c15:sqref>'Evaluations date timelines'!$B$35</c15:sqref>
                        </c15:formulaRef>
                      </c:ext>
                    </c:extLst>
                    <c:strCache>
                      <c:ptCount val="1"/>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timelines'!$C$35</c15:sqref>
                        </c15:formulaRef>
                      </c:ext>
                    </c:extLst>
                    <c:numCache>
                      <c:formatCode>@</c:formatCode>
                      <c:ptCount val="1"/>
                    </c:numCache>
                  </c:numRef>
                </c:val>
              </c15:ser>
            </c15:filteredBarSeries>
            <c15:filteredBarSeries>
              <c15:ser>
                <c:idx val="34"/>
                <c:order val="34"/>
                <c:tx>
                  <c:strRef>
                    <c:extLst xmlns:c15="http://schemas.microsoft.com/office/drawing/2012/chart">
                      <c:ext xmlns:c15="http://schemas.microsoft.com/office/drawing/2012/chart" uri="{02D57815-91ED-43cb-92C2-25804820EDAC}">
                        <c15:formulaRef>
                          <c15:sqref>'Evaluations date timelines'!$B$36</c15:sqref>
                        </c15:formulaRef>
                      </c:ext>
                    </c:extLst>
                    <c:strCache>
                      <c:ptCount val="1"/>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timelines'!$C$36</c15:sqref>
                        </c15:formulaRef>
                      </c:ext>
                    </c:extLst>
                    <c:numCache>
                      <c:formatCode>@</c:formatCode>
                      <c:ptCount val="1"/>
                    </c:numCache>
                  </c:numRef>
                </c:val>
              </c15:ser>
            </c15:filteredBarSeries>
            <c15:filteredBarSeries>
              <c15:ser>
                <c:idx val="35"/>
                <c:order val="35"/>
                <c:tx>
                  <c:strRef>
                    <c:extLst xmlns:c15="http://schemas.microsoft.com/office/drawing/2012/chart">
                      <c:ext xmlns:c15="http://schemas.microsoft.com/office/drawing/2012/chart" uri="{02D57815-91ED-43cb-92C2-25804820EDAC}">
                        <c15:formulaRef>
                          <c15:sqref>'Evaluations date timelines'!$B$37</c15:sqref>
                        </c15:formulaRef>
                      </c:ext>
                    </c:extLst>
                    <c:strCache>
                      <c:ptCount val="1"/>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timelines'!$C$37</c15:sqref>
                        </c15:formulaRef>
                      </c:ext>
                    </c:extLst>
                    <c:numCache>
                      <c:formatCode>General</c:formatCode>
                      <c:ptCount val="1"/>
                    </c:numCache>
                  </c:numRef>
                </c:val>
              </c15:ser>
            </c15:filteredBarSeries>
            <c15:filteredBarSeries>
              <c15:ser>
                <c:idx val="39"/>
                <c:order val="39"/>
                <c:tx>
                  <c:strRef>
                    <c:extLst xmlns:c15="http://schemas.microsoft.com/office/drawing/2012/chart">
                      <c:ext xmlns:c15="http://schemas.microsoft.com/office/drawing/2012/chart" uri="{02D57815-91ED-43cb-92C2-25804820EDAC}">
                        <c15:formulaRef>
                          <c15:sqref>'Evaluations date timelines'!$B$41</c15:sqref>
                        </c15:formulaRef>
                      </c:ext>
                    </c:extLst>
                    <c:strCache>
                      <c:ptCount val="1"/>
                    </c:strCache>
                  </c:strRef>
                </c:tx>
                <c:spPr>
                  <a:solidFill>
                    <a:schemeClr val="accent4">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timelines'!$C$41</c15:sqref>
                        </c15:formulaRef>
                      </c:ext>
                    </c:extLst>
                    <c:numCache>
                      <c:formatCode>@</c:formatCode>
                      <c:ptCount val="1"/>
                    </c:numCache>
                  </c:numRef>
                </c:val>
              </c15:ser>
            </c15:filteredBarSeries>
            <c15:filteredBarSeries>
              <c15:ser>
                <c:idx val="40"/>
                <c:order val="40"/>
                <c:tx>
                  <c:strRef>
                    <c:extLst xmlns:c15="http://schemas.microsoft.com/office/drawing/2012/chart">
                      <c:ext xmlns:c15="http://schemas.microsoft.com/office/drawing/2012/chart" uri="{02D57815-91ED-43cb-92C2-25804820EDAC}">
                        <c15:formulaRef>
                          <c15:sqref>'Evaluations date timelines'!$B$42</c15:sqref>
                        </c15:formulaRef>
                      </c:ext>
                    </c:extLst>
                    <c:strCache>
                      <c:ptCount val="1"/>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'Evaluations date timelines'!$C$42</c15:sqref>
                        </c15:formulaRef>
                      </c:ext>
                    </c:extLst>
                    <c:numCache>
                      <c:formatCode>@</c:formatCode>
                      <c:ptCount val="1"/>
                    </c:numCache>
                  </c:numRef>
                </c:val>
              </c15:ser>
            </c15:filteredBarSeries>
          </c:ext>
        </c:extLst>
      </c:barChart>
      <c:catAx>
        <c:axId val="9184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48704"/>
        <c:crosses val="autoZero"/>
        <c:auto val="1"/>
        <c:lblAlgn val="ctr"/>
        <c:lblOffset val="100"/>
        <c:noMultiLvlLbl val="0"/>
      </c:catAx>
      <c:valAx>
        <c:axId val="9184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8469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Medical Provider Attendance by </a:t>
            </a:r>
            <a:r>
              <a:rPr lang="en-US" dirty="0" smtClean="0"/>
              <a:t>County  n=243</a:t>
            </a:r>
            <a:endParaRPr lang="en-US" dirty="0"/>
          </a:p>
        </c:rich>
      </c:tx>
      <c:layout/>
      <c:overlay val="0"/>
      <c:spPr>
        <a:noFill/>
        <a:ln>
          <a:noFill/>
        </a:ln>
        <a:effectLst/>
      </c:spPr>
    </c:title>
    <c:autoTitleDeleted val="0"/>
    <c:plotArea>
      <c:layout/>
      <c:barChart>
        <c:barDir val="col"/>
        <c:grouping val="clustered"/>
        <c:varyColors val="0"/>
        <c:ser>
          <c:idx val="0"/>
          <c:order val="0"/>
          <c:tx>
            <c:strRef>
              <c:f>Sheet1!$B$2</c:f>
              <c:strCache>
                <c:ptCount val="1"/>
                <c:pt idx="0">
                  <c:v>Aroostook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24</c:v>
                </c:pt>
              </c:numCache>
            </c:numRef>
          </c:val>
        </c:ser>
        <c:ser>
          <c:idx val="3"/>
          <c:order val="1"/>
          <c:tx>
            <c:strRef>
              <c:f>Sheet1!$B$5</c:f>
              <c:strCache>
                <c:ptCount val="1"/>
                <c:pt idx="0">
                  <c:v>Cumberland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Sheet1!$C$5</c:f>
              <c:numCache>
                <c:formatCode>0</c:formatCode>
                <c:ptCount val="1"/>
                <c:pt idx="0">
                  <c:v>37</c:v>
                </c:pt>
              </c:numCache>
            </c:numRef>
          </c:val>
        </c:ser>
        <c:ser>
          <c:idx val="6"/>
          <c:order val="2"/>
          <c:tx>
            <c:strRef>
              <c:f>Sheet1!$B$8</c:f>
              <c:strCache>
                <c:ptCount val="1"/>
                <c:pt idx="0">
                  <c:v>Kennebec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Sheet1!$C$8</c:f>
              <c:numCache>
                <c:formatCode>0</c:formatCode>
                <c:ptCount val="1"/>
                <c:pt idx="0">
                  <c:v>11</c:v>
                </c:pt>
              </c:numCache>
            </c:numRef>
          </c:val>
        </c:ser>
        <c:ser>
          <c:idx val="7"/>
          <c:order val="3"/>
          <c:tx>
            <c:strRef>
              <c:f>Sheet1!$B$9</c:f>
              <c:strCache>
                <c:ptCount val="1"/>
                <c:pt idx="0">
                  <c:v>Penobscot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Sheet1!$C$9</c:f>
              <c:numCache>
                <c:formatCode>0</c:formatCode>
                <c:ptCount val="1"/>
                <c:pt idx="0">
                  <c:v>14</c:v>
                </c:pt>
              </c:numCache>
            </c:numRef>
          </c:val>
        </c:ser>
        <c:ser>
          <c:idx val="9"/>
          <c:order val="4"/>
          <c:tx>
            <c:strRef>
              <c:f>Sheet1!$B$11</c:f>
              <c:strCache>
                <c:ptCount val="1"/>
                <c:pt idx="0">
                  <c:v>Statewide</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Sheet1!$C$11</c:f>
              <c:numCache>
                <c:formatCode>General</c:formatCode>
                <c:ptCount val="1"/>
                <c:pt idx="0">
                  <c:v>37</c:v>
                </c:pt>
              </c:numCache>
            </c:numRef>
          </c:val>
        </c:ser>
        <c:ser>
          <c:idx val="11"/>
          <c:order val="5"/>
          <c:tx>
            <c:strRef>
              <c:f>Sheet1!$B$13</c:f>
              <c:strCache>
                <c:ptCount val="1"/>
                <c:pt idx="0">
                  <c:v>Waldo</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Sheet1!$C$13</c:f>
              <c:numCache>
                <c:formatCode>0</c:formatCode>
                <c:ptCount val="1"/>
                <c:pt idx="0">
                  <c:v>8</c:v>
                </c:pt>
              </c:numCache>
            </c:numRef>
          </c:val>
        </c:ser>
        <c:ser>
          <c:idx val="12"/>
          <c:order val="6"/>
          <c:tx>
            <c:strRef>
              <c:f>Sheet1!$B$14</c:f>
              <c:strCache>
                <c:ptCount val="1"/>
                <c:pt idx="0">
                  <c:v>York</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Sheet1!$C$14</c:f>
              <c:numCache>
                <c:formatCode>0</c:formatCode>
                <c:ptCount val="1"/>
                <c:pt idx="0">
                  <c:v>112</c:v>
                </c:pt>
              </c:numCache>
            </c:numRef>
          </c:val>
        </c:ser>
        <c:dLbls>
          <c:dLblPos val="outEnd"/>
          <c:showLegendKey val="0"/>
          <c:showVal val="1"/>
          <c:showCatName val="0"/>
          <c:showSerName val="0"/>
          <c:showPercent val="0"/>
          <c:showBubbleSize val="0"/>
        </c:dLbls>
        <c:gapWidth val="219"/>
        <c:overlap val="-27"/>
        <c:axId val="72827264"/>
        <c:axId val="72828800"/>
        <c:extLst>
          <c:ext xmlns:c15="http://schemas.microsoft.com/office/drawing/2012/chart" uri="{02D57815-91ED-43cb-92C2-25804820EDAC}">
            <c15:filteredBarSeries>
              <c15:ser>
                <c:idx val="1"/>
                <c:order val="1"/>
                <c:tx>
                  <c:strRef>
                    <c:extLst>
                      <c:ext uri="{02D57815-91ED-43cb-92C2-25804820EDAC}">
                        <c15:formulaRef>
                          <c15:sqref>Sheet1!$B$3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Sheet1!$C$3</c15:sqref>
                        </c15:formulaRef>
                      </c:ext>
                    </c:extLst>
                    <c:numCache>
                      <c:formatCode>0</c:formatCode>
                      <c:ptCount val="1"/>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Sheet1!$B$4</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Sheet1!$C$4</c15:sqref>
                        </c15:formulaRef>
                      </c:ext>
                    </c:extLst>
                    <c:numCache>
                      <c:formatCode>General</c:formatCode>
                      <c:ptCount val="1"/>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Sheet1!$B$6</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Sheet1!$C$6</c15:sqref>
                        </c15:formulaRef>
                      </c:ext>
                    </c:extLst>
                    <c:numCache>
                      <c:formatCode>0</c:formatCode>
                      <c:ptCount val="1"/>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Sheet1!$B$7</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Sheet1!$C$7</c15:sqref>
                        </c15:formulaRef>
                      </c:ext>
                    </c:extLst>
                    <c:numCache>
                      <c:formatCode>0</c:formatCode>
                      <c:ptCount val="1"/>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Sheet1!$B$10</c15:sqref>
                        </c15:formulaRef>
                      </c:ext>
                    </c:extLst>
                    <c:strCache>
                      <c:ptCount val="1"/>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Sheet1!$C$10</c15:sqref>
                        </c15:formulaRef>
                      </c:ext>
                    </c:extLst>
                    <c:numCache>
                      <c:formatCode>0</c:formatCode>
                      <c:ptCount val="1"/>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Sheet1!$B$12</c15:sqref>
                        </c15:formulaRef>
                      </c:ext>
                    </c:extLst>
                    <c:strCache>
                      <c:ptCount val="1"/>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Sheet1!$C$12</c15:sqref>
                        </c15:formulaRef>
                      </c:ext>
                    </c:extLst>
                    <c:numCache>
                      <c:formatCode>0</c:formatCode>
                      <c:ptCount val="1"/>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Sheet1!$B$15</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Sheet1!$C$15</c15:sqref>
                        </c15:formulaRef>
                      </c:ext>
                    </c:extLst>
                    <c:numCache>
                      <c:formatCode>0</c:formatCode>
                      <c:ptCount val="1"/>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Sheet1!$B$16</c15:sqref>
                        </c15:formulaRef>
                      </c:ext>
                    </c:extLst>
                    <c:strCache>
                      <c:ptCount val="1"/>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Sheet1!$C$16</c15:sqref>
                        </c15:formulaRef>
                      </c:ext>
                    </c:extLst>
                    <c:numCache>
                      <c:formatCode>0</c:formatCode>
                      <c:ptCount val="1"/>
                    </c:numCache>
                  </c:numRef>
                </c:val>
              </c15:ser>
            </c15:filteredBarSeries>
          </c:ext>
        </c:extLst>
      </c:barChart>
      <c:catAx>
        <c:axId val="7282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28800"/>
        <c:crosses val="autoZero"/>
        <c:auto val="1"/>
        <c:lblAlgn val="ctr"/>
        <c:lblOffset val="100"/>
        <c:noMultiLvlLbl val="0"/>
      </c:catAx>
      <c:valAx>
        <c:axId val="72828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272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Case Managers,</a:t>
            </a:r>
            <a:r>
              <a:rPr lang="en-US" baseline="0" dirty="0" smtClean="0"/>
              <a:t> </a:t>
            </a:r>
            <a:r>
              <a:rPr lang="en-US" baseline="0" dirty="0"/>
              <a:t>Direct Support Staff, Guardians, Family, and Support </a:t>
            </a:r>
            <a:r>
              <a:rPr lang="en-US" baseline="0" dirty="0" smtClean="0"/>
              <a:t>Staff n=486</a:t>
            </a:r>
            <a:endParaRPr lang="en-US" dirty="0"/>
          </a:p>
        </c:rich>
      </c:tx>
      <c:layout/>
      <c:overlay val="0"/>
      <c:spPr>
        <a:noFill/>
        <a:ln>
          <a:noFill/>
        </a:ln>
        <a:effectLst/>
      </c:spPr>
    </c:title>
    <c:autoTitleDeleted val="0"/>
    <c:plotArea>
      <c:layout/>
      <c:barChart>
        <c:barDir val="col"/>
        <c:grouping val="clustered"/>
        <c:varyColors val="0"/>
        <c:ser>
          <c:idx val="0"/>
          <c:order val="0"/>
          <c:tx>
            <c:strRef>
              <c:f>'Provider DSP, CM etc. '!$B$2</c:f>
              <c:strCache>
                <c:ptCount val="1"/>
                <c:pt idx="0">
                  <c:v>Androscoggin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c:f>
              <c:numCache>
                <c:formatCode>General</c:formatCode>
                <c:ptCount val="1"/>
                <c:pt idx="0">
                  <c:v>28</c:v>
                </c:pt>
              </c:numCache>
            </c:numRef>
          </c:val>
        </c:ser>
        <c:ser>
          <c:idx val="2"/>
          <c:order val="1"/>
          <c:tx>
            <c:strRef>
              <c:f>'Provider DSP, CM etc. '!$B$4</c:f>
              <c:strCache>
                <c:ptCount val="1"/>
                <c:pt idx="0">
                  <c:v>Aroostook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'!$C$4</c:f>
              <c:numCache>
                <c:formatCode>General</c:formatCode>
                <c:ptCount val="1"/>
                <c:pt idx="0">
                  <c:v>37</c:v>
                </c:pt>
              </c:numCache>
            </c:numRef>
          </c:val>
        </c:ser>
        <c:ser>
          <c:idx val="5"/>
          <c:order val="2"/>
          <c:tx>
            <c:strRef>
              <c:f>'Provider DSP, CM etc. '!$B$7</c:f>
              <c:strCache>
                <c:ptCount val="1"/>
                <c:pt idx="0">
                  <c:v>Cumberland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'!$C$7</c:f>
              <c:numCache>
                <c:formatCode>General</c:formatCode>
                <c:ptCount val="1"/>
                <c:pt idx="0">
                  <c:v>56</c:v>
                </c:pt>
              </c:numCache>
            </c:numRef>
          </c:val>
        </c:ser>
        <c:ser>
          <c:idx val="9"/>
          <c:order val="3"/>
          <c:tx>
            <c:strRef>
              <c:f>'Provider DSP, CM etc. '!$B$11</c:f>
              <c:strCache>
                <c:ptCount val="1"/>
                <c:pt idx="0">
                  <c:v>Franklin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'!$C$11</c:f>
              <c:numCache>
                <c:formatCode>General</c:formatCode>
                <c:ptCount val="1"/>
                <c:pt idx="0">
                  <c:v>20</c:v>
                </c:pt>
              </c:numCache>
            </c:numRef>
          </c:val>
        </c:ser>
        <c:ser>
          <c:idx val="10"/>
          <c:order val="4"/>
          <c:tx>
            <c:strRef>
              <c:f>'Provider DSP, CM etc. '!$B$12</c:f>
              <c:strCache>
                <c:ptCount val="1"/>
                <c:pt idx="0">
                  <c:v>Kennebec</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'!$C$12</c:f>
              <c:numCache>
                <c:formatCode>General</c:formatCode>
                <c:ptCount val="1"/>
                <c:pt idx="0">
                  <c:v>16</c:v>
                </c:pt>
              </c:numCache>
            </c:numRef>
          </c:val>
        </c:ser>
        <c:ser>
          <c:idx val="12"/>
          <c:order val="5"/>
          <c:tx>
            <c:strRef>
              <c:f>'Provider DSP, CM etc. '!$B$14</c:f>
              <c:strCache>
                <c:ptCount val="1"/>
                <c:pt idx="0">
                  <c:v>Oxford</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'!$C$14</c:f>
              <c:numCache>
                <c:formatCode>General</c:formatCode>
                <c:ptCount val="1"/>
                <c:pt idx="0">
                  <c:v>64</c:v>
                </c:pt>
              </c:numCache>
            </c:numRef>
          </c:val>
        </c:ser>
        <c:ser>
          <c:idx val="15"/>
          <c:order val="6"/>
          <c:tx>
            <c:strRef>
              <c:f>'Provider DSP, CM etc. '!$B$17</c:f>
              <c:strCache>
                <c:ptCount val="1"/>
                <c:pt idx="0">
                  <c:v>Penobscot</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'!$C$17</c:f>
              <c:numCache>
                <c:formatCode>General</c:formatCode>
                <c:ptCount val="1"/>
                <c:pt idx="0">
                  <c:v>95</c:v>
                </c:pt>
              </c:numCache>
            </c:numRef>
          </c:val>
        </c:ser>
        <c:ser>
          <c:idx val="20"/>
          <c:order val="7"/>
          <c:tx>
            <c:strRef>
              <c:f>'Provider DSP, CM etc. '!$B$22</c:f>
              <c:strCache>
                <c:ptCount val="1"/>
                <c:pt idx="0">
                  <c:v>Piscataquis</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'!$C$22</c:f>
              <c:numCache>
                <c:formatCode>General</c:formatCode>
                <c:ptCount val="1"/>
                <c:pt idx="0">
                  <c:v>11</c:v>
                </c:pt>
              </c:numCache>
            </c:numRef>
          </c:val>
        </c:ser>
        <c:ser>
          <c:idx val="21"/>
          <c:order val="8"/>
          <c:tx>
            <c:strRef>
              <c:f>'Provider DSP, CM etc. '!$B$23</c:f>
              <c:strCache>
                <c:ptCount val="1"/>
                <c:pt idx="0">
                  <c:v>Somerset</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'!$C$23</c:f>
              <c:numCache>
                <c:formatCode>General</c:formatCode>
                <c:ptCount val="1"/>
                <c:pt idx="0">
                  <c:v>23</c:v>
                </c:pt>
              </c:numCache>
            </c:numRef>
          </c:val>
        </c:ser>
        <c:ser>
          <c:idx val="22"/>
          <c:order val="9"/>
          <c:tx>
            <c:strRef>
              <c:f>'Provider DSP, CM etc. '!$B$24</c:f>
              <c:strCache>
                <c:ptCount val="1"/>
                <c:pt idx="0">
                  <c:v>Statewide</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'!$C$24</c:f>
              <c:numCache>
                <c:formatCode>General</c:formatCode>
                <c:ptCount val="1"/>
                <c:pt idx="0">
                  <c:v>110</c:v>
                </c:pt>
              </c:numCache>
            </c:numRef>
          </c:val>
        </c:ser>
        <c:ser>
          <c:idx val="25"/>
          <c:order val="10"/>
          <c:tx>
            <c:strRef>
              <c:f>'Provider DSP, CM etc. '!$B$27</c:f>
              <c:strCache>
                <c:ptCount val="1"/>
                <c:pt idx="0">
                  <c:v>Washington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'Provider DSP, CM etc. '!$C$1</c:f>
              <c:strCache>
                <c:ptCount val="1"/>
                <c:pt idx="0">
                  <c:v>ATTENDANCE</c:v>
                </c:pt>
              </c:strCache>
            </c:strRef>
          </c:cat>
          <c:val>
            <c:numRef>
              <c:f>'Provider DSP, CM etc. '!$C$27</c:f>
              <c:numCache>
                <c:formatCode>General</c:formatCode>
                <c:ptCount val="1"/>
                <c:pt idx="0">
                  <c:v>26</c:v>
                </c:pt>
              </c:numCache>
            </c:numRef>
          </c:val>
        </c:ser>
        <c:dLbls>
          <c:dLblPos val="outEnd"/>
          <c:showLegendKey val="0"/>
          <c:showVal val="1"/>
          <c:showCatName val="0"/>
          <c:showSerName val="0"/>
          <c:showPercent val="0"/>
          <c:showBubbleSize val="0"/>
        </c:dLbls>
        <c:gapWidth val="219"/>
        <c:overlap val="-27"/>
        <c:axId val="72928256"/>
        <c:axId val="73011968"/>
        <c:extLst>
          <c:ext xmlns:c15="http://schemas.microsoft.com/office/drawing/2012/chart" uri="{02D57815-91ED-43cb-92C2-25804820EDAC}">
            <c15:filteredBarSeries>
              <c15:ser>
                <c:idx val="1"/>
                <c:order val="1"/>
                <c:tx>
                  <c:strRef>
                    <c:extLst>
                      <c:ext uri="{02D57815-91ED-43cb-92C2-25804820EDAC}">
                        <c15:formulaRef>
                          <c15:sqref>'Provider DSP, CM etc. '!$B$3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'Provider DSP, CM etc. '!$C$1</c15:sqref>
                        </c15:formulaRef>
                      </c:ext>
                    </c:extLst>
                    <c:strCache>
                      <c:ptCount val="1"/>
                      <c:pt idx="0">
                        <c:v>ATTENDANCE</c:v>
                      </c:pt>
                    </c:strCache>
                  </c:strRef>
                </c:cat>
                <c:val>
                  <c:numRef>
                    <c:extLst>
                      <c:ext uri="{02D57815-91ED-43cb-92C2-25804820EDAC}">
                        <c15:formulaRef>
                          <c15:sqref>'Provider DSP, CM etc. '!$C$3</c15:sqref>
                        </c15:formulaRef>
                      </c:ext>
                    </c:extLst>
                    <c:numCache>
                      <c:formatCode>General</c:formatCode>
                      <c:ptCount val="1"/>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'Provider DSP, CM etc. '!$B$5</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'!$C$5</c15:sqref>
                        </c15:formulaRef>
                      </c:ext>
                    </c:extLst>
                    <c:numCache>
                      <c:formatCode>General</c:formatCode>
                      <c:ptCount val="1"/>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'Provider DSP, CM etc. '!$B$6</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'!$C$6</c15:sqref>
                        </c15:formulaRef>
                      </c:ext>
                    </c:extLst>
                    <c:numCache>
                      <c:formatCode>General</c:formatCode>
                      <c:ptCount val="1"/>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'Provider DSP, CM etc. '!$B$8</c15:sqref>
                        </c15:formulaRef>
                      </c:ext>
                    </c:extLst>
                    <c:strCache>
                      <c:ptCount val="1"/>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'!$C$8</c15:sqref>
                        </c15:formulaRef>
                      </c:ext>
                    </c:extLst>
                    <c:numCache>
                      <c:formatCode>General</c:formatCode>
                      <c:ptCount val="1"/>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'Provider DSP, CM etc. '!$B$9</c15:sqref>
                        </c15:formulaRef>
                      </c:ext>
                    </c:extLst>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'!$C$9</c15:sqref>
                        </c15:formulaRef>
                      </c:ext>
                    </c:extLst>
                    <c:numCache>
                      <c:formatCode>General</c:formatCode>
                      <c:ptCount val="1"/>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'Provider DSP, CM etc. '!$B$10</c15:sqref>
                        </c15:formulaRef>
                      </c:ext>
                    </c:extLst>
                    <c:strCache>
                      <c:ptCount val="1"/>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'!$C$10</c15:sqref>
                        </c15:formulaRef>
                      </c:ext>
                    </c:extLst>
                    <c:numCache>
                      <c:formatCode>General</c:formatCode>
                      <c:ptCount val="1"/>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'Provider DSP, CM etc. '!$B$13</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'!$C$13</c15:sqref>
                        </c15:formulaRef>
                      </c:ext>
                    </c:extLst>
                    <c:numCache>
                      <c:formatCode>General</c:formatCode>
                      <c:ptCount val="1"/>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'Provider DSP, CM etc. '!$B$15</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'!$C$15</c15:sqref>
                        </c15:formulaRef>
                      </c:ext>
                    </c:extLst>
                    <c:numCache>
                      <c:formatCode>General</c:formatCode>
                      <c:ptCount val="1"/>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'Provider DSP, CM etc. '!$B$16</c15:sqref>
                        </c15:formulaRef>
                      </c:ext>
                    </c:extLst>
                    <c:strCache>
                      <c:ptCount val="1"/>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'!$C$16</c15:sqref>
                        </c15:formulaRef>
                      </c:ext>
                    </c:extLst>
                    <c:numCache>
                      <c:formatCode>General</c:formatCode>
                      <c:ptCount val="1"/>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'Provider DSP, CM etc. '!$B$18</c15:sqref>
                        </c15:formulaRef>
                      </c:ext>
                    </c:extLst>
                    <c:strCache>
                      <c:ptCount val="1"/>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'!$C$18</c15:sqref>
                        </c15:formulaRef>
                      </c:ext>
                    </c:extLst>
                    <c:numCache>
                      <c:formatCode>General</c:formatCode>
                      <c:ptCount val="1"/>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'Provider DSP, CM etc. '!$B$19</c15:sqref>
                        </c15:formulaRef>
                      </c:ext>
                    </c:extLst>
                    <c:strCache>
                      <c:ptCount val="1"/>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'!$C$19</c15:sqref>
                        </c15:formulaRef>
                      </c:ext>
                    </c:extLst>
                    <c:numCache>
                      <c:formatCode>General</c:formatCode>
                      <c:ptCount val="1"/>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'Provider DSP, CM etc. '!$B$20</c15:sqref>
                        </c15:formulaRef>
                      </c:ext>
                    </c:extLst>
                    <c:strCache>
                      <c:ptCount val="1"/>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'!$C$20</c15:sqref>
                        </c15:formulaRef>
                      </c:ext>
                    </c:extLst>
                    <c:numCache>
                      <c:formatCode>General</c:formatCode>
                      <c:ptCount val="1"/>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'Provider DSP, CM etc. '!$B$21</c15:sqref>
                        </c15:formulaRef>
                      </c:ext>
                    </c:extLst>
                    <c:strCache>
                      <c:ptCount val="1"/>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'!$C$21</c15:sqref>
                        </c15:formulaRef>
                      </c:ext>
                    </c:extLst>
                    <c:numCache>
                      <c:formatCode>General</c:formatCode>
                      <c:ptCount val="1"/>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'Provider DSP, CM etc. '!$B$25</c15:sqref>
                        </c15:formulaRef>
                      </c:ext>
                    </c:extLst>
                    <c:strCache>
                      <c:ptCount val="1"/>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'!$C$25</c15:sqref>
                        </c15:formulaRef>
                      </c:ext>
                    </c:extLst>
                    <c:numCache>
                      <c:formatCode>General</c:formatCode>
                      <c:ptCount val="1"/>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'Provider DSP, CM etc. '!$B$26</c15:sqref>
                        </c15:formulaRef>
                      </c:ext>
                    </c:extLst>
                    <c:strCache>
                      <c:ptCount val="1"/>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'Provider DSP, CM etc. '!$C$1</c15:sqref>
                        </c15:formulaRef>
                      </c:ext>
                    </c:extLst>
                    <c:strCache>
                      <c:ptCount val="1"/>
                      <c:pt idx="0">
                        <c:v>ATTENDANCE</c:v>
                      </c:pt>
                    </c:strCache>
                  </c:strRef>
                </c:cat>
                <c:val>
                  <c:numRef>
                    <c:extLst xmlns:c15="http://schemas.microsoft.com/office/drawing/2012/chart">
                      <c:ext xmlns:c15="http://schemas.microsoft.com/office/drawing/2012/chart" uri="{02D57815-91ED-43cb-92C2-25804820EDAC}">
                        <c15:formulaRef>
                          <c15:sqref>'Provider DSP, CM etc. '!$C$26</c15:sqref>
                        </c15:formulaRef>
                      </c:ext>
                    </c:extLst>
                    <c:numCache>
                      <c:formatCode>General</c:formatCode>
                      <c:ptCount val="1"/>
                    </c:numCache>
                  </c:numRef>
                </c:val>
              </c15:ser>
            </c15:filteredBarSeries>
          </c:ext>
        </c:extLst>
      </c:barChart>
      <c:catAx>
        <c:axId val="7292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11968"/>
        <c:crosses val="autoZero"/>
        <c:auto val="1"/>
        <c:lblAlgn val="ctr"/>
        <c:lblOffset val="100"/>
        <c:noMultiLvlLbl val="0"/>
      </c:catAx>
      <c:valAx>
        <c:axId val="7301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9282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B1781-C7FC-4612-B3B2-741E6A92A560}" type="doc">
      <dgm:prSet loTypeId="urn:microsoft.com/office/officeart/2008/layout/AscendingPictureAccentProcess" loCatId="picture" qsTypeId="urn:microsoft.com/office/officeart/2005/8/quickstyle/simple1" qsCatId="simple" csTypeId="urn:microsoft.com/office/officeart/2005/8/colors/colorful1" csCatId="colorful" phldr="1"/>
      <dgm:spPr/>
      <dgm:t>
        <a:bodyPr/>
        <a:lstStyle/>
        <a:p>
          <a:endParaRPr lang="en-US"/>
        </a:p>
      </dgm:t>
    </dgm:pt>
    <dgm:pt modelId="{1CF2470F-3BAC-4967-BD3C-13B95C21110C}">
      <dgm:prSet phldrT="[Text]"/>
      <dgm:spPr/>
      <dgm:t>
        <a:bodyPr/>
        <a:lstStyle/>
        <a:p>
          <a:endParaRPr lang="en-US" dirty="0"/>
        </a:p>
      </dgm:t>
    </dgm:pt>
    <dgm:pt modelId="{3FF3EB05-7288-4F61-9878-B1EEE1B897A1}" type="parTrans" cxnId="{8C8E2C76-E69A-454F-9379-940E7BED2FFC}">
      <dgm:prSet/>
      <dgm:spPr/>
      <dgm:t>
        <a:bodyPr/>
        <a:lstStyle/>
        <a:p>
          <a:endParaRPr lang="en-US"/>
        </a:p>
      </dgm:t>
    </dgm:pt>
    <dgm:pt modelId="{CAA53D24-2D66-4C8B-997D-F54A4CEDA53F}" type="sibTrans" cxnId="{8C8E2C76-E69A-454F-9379-940E7BED2FFC}">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E2EEA964-F7FC-4476-B803-7FAD9A290030}">
      <dgm:prSet phldrT="[Text]"/>
      <dgm:spPr/>
      <dgm:t>
        <a:bodyPr/>
        <a:lstStyle/>
        <a:p>
          <a:endParaRPr lang="en-US"/>
        </a:p>
      </dgm:t>
    </dgm:pt>
    <dgm:pt modelId="{9D83ED4A-9E70-4DDC-9C32-E9DDA14F6C8D}" type="parTrans" cxnId="{8F8CBFFA-5EF6-42FA-8C06-A95BDE43B0D1}">
      <dgm:prSet/>
      <dgm:spPr/>
      <dgm:t>
        <a:bodyPr/>
        <a:lstStyle/>
        <a:p>
          <a:endParaRPr lang="en-US"/>
        </a:p>
      </dgm:t>
    </dgm:pt>
    <dgm:pt modelId="{A775981B-71F3-4118-AF57-C9D7D89A31EF}" type="sibTrans" cxnId="{8F8CBFFA-5EF6-42FA-8C06-A95BDE43B0D1}">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884B4C8F-1171-4C1F-BF38-FA97A8FC2A74}">
      <dgm:prSet phldrT="[Text]"/>
      <dgm:spPr/>
      <dgm:t>
        <a:bodyPr/>
        <a:lstStyle/>
        <a:p>
          <a:endParaRPr lang="en-US"/>
        </a:p>
      </dgm:t>
    </dgm:pt>
    <dgm:pt modelId="{B6659FA9-7C83-4ADC-9609-BFEF312F262F}" type="parTrans" cxnId="{64083E05-C422-4201-91A7-A7773E692C21}">
      <dgm:prSet/>
      <dgm:spPr/>
      <dgm:t>
        <a:bodyPr/>
        <a:lstStyle/>
        <a:p>
          <a:endParaRPr lang="en-US"/>
        </a:p>
      </dgm:t>
    </dgm:pt>
    <dgm:pt modelId="{487FDEF2-75EA-466E-A405-949FEDEEE0A9}" type="sibTrans" cxnId="{64083E05-C422-4201-91A7-A7773E692C21}">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F0B8A4B2-CE0B-4CF1-B27E-21C7860D00F4}">
      <dgm:prSet phldrT="[Text]"/>
      <dgm:spPr/>
      <dgm:t>
        <a:bodyPr/>
        <a:lstStyle/>
        <a:p>
          <a:endParaRPr lang="en-US"/>
        </a:p>
      </dgm:t>
    </dgm:pt>
    <dgm:pt modelId="{63E85ECC-AACF-4C50-96A3-33024AC35490}" type="parTrans" cxnId="{C621310B-B5EE-4E15-AE30-6FD202904D4F}">
      <dgm:prSet/>
      <dgm:spPr/>
      <dgm:t>
        <a:bodyPr/>
        <a:lstStyle/>
        <a:p>
          <a:endParaRPr lang="en-US"/>
        </a:p>
      </dgm:t>
    </dgm:pt>
    <dgm:pt modelId="{FCF75A6B-3185-439C-BDB1-2E2D470CBCC0}" type="sibTrans" cxnId="{C621310B-B5EE-4E15-AE30-6FD202904D4F}">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4B2BD550-6005-4E7E-A566-D4D251356A16}">
      <dgm:prSet phldrT="[Text]"/>
      <dgm:spPr/>
      <dgm:t>
        <a:bodyPr/>
        <a:lstStyle/>
        <a:p>
          <a:endParaRPr lang="en-US" dirty="0"/>
        </a:p>
      </dgm:t>
    </dgm:pt>
    <dgm:pt modelId="{3F549225-9F53-40D1-B81D-A892A654AA4A}" type="sibTrans" cxnId="{DFBA9EC4-1326-4B8E-80EB-BDA99BF98A38}">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596BB8D6-D4B2-4FC0-AFF2-CED8EC8949DF}" type="parTrans" cxnId="{DFBA9EC4-1326-4B8E-80EB-BDA99BF98A38}">
      <dgm:prSet/>
      <dgm:spPr/>
      <dgm:t>
        <a:bodyPr/>
        <a:lstStyle/>
        <a:p>
          <a:endParaRPr lang="en-US"/>
        </a:p>
      </dgm:t>
    </dgm:pt>
    <dgm:pt modelId="{D0256254-A3FC-46C1-859E-00B2597328FE}" type="pres">
      <dgm:prSet presAssocID="{617B1781-C7FC-4612-B3B2-741E6A92A560}" presName="Name0" presStyleCnt="0">
        <dgm:presLayoutVars>
          <dgm:chMax val="7"/>
          <dgm:chPref val="7"/>
          <dgm:dir/>
        </dgm:presLayoutVars>
      </dgm:prSet>
      <dgm:spPr/>
      <dgm:t>
        <a:bodyPr/>
        <a:lstStyle/>
        <a:p>
          <a:endParaRPr lang="en-US"/>
        </a:p>
      </dgm:t>
    </dgm:pt>
    <dgm:pt modelId="{C29DDA32-A2AF-406A-8877-3860B23EBC40}" type="pres">
      <dgm:prSet presAssocID="{617B1781-C7FC-4612-B3B2-741E6A92A560}" presName="dot1" presStyleLbl="alignNode1" presStyleIdx="0" presStyleCnt="15"/>
      <dgm:spPr/>
    </dgm:pt>
    <dgm:pt modelId="{A173874E-89BE-4CBC-A672-9861C96FBE0D}" type="pres">
      <dgm:prSet presAssocID="{617B1781-C7FC-4612-B3B2-741E6A92A560}" presName="dot2" presStyleLbl="alignNode1" presStyleIdx="1" presStyleCnt="15"/>
      <dgm:spPr/>
    </dgm:pt>
    <dgm:pt modelId="{14096B1E-3711-40B8-8242-CD979772F00C}" type="pres">
      <dgm:prSet presAssocID="{617B1781-C7FC-4612-B3B2-741E6A92A560}" presName="dot3" presStyleLbl="alignNode1" presStyleIdx="2" presStyleCnt="15"/>
      <dgm:spPr/>
    </dgm:pt>
    <dgm:pt modelId="{F7C58898-7E0E-4C0F-B925-BDB5C1F45430}" type="pres">
      <dgm:prSet presAssocID="{617B1781-C7FC-4612-B3B2-741E6A92A560}" presName="dot4" presStyleLbl="alignNode1" presStyleIdx="3" presStyleCnt="15"/>
      <dgm:spPr/>
    </dgm:pt>
    <dgm:pt modelId="{AE911209-79F2-4593-8A3D-FCF17ACE4A9A}" type="pres">
      <dgm:prSet presAssocID="{617B1781-C7FC-4612-B3B2-741E6A92A560}" presName="dot5" presStyleLbl="alignNode1" presStyleIdx="4" presStyleCnt="15"/>
      <dgm:spPr/>
    </dgm:pt>
    <dgm:pt modelId="{E013EB38-E78D-4771-A021-4981339EB9F5}" type="pres">
      <dgm:prSet presAssocID="{617B1781-C7FC-4612-B3B2-741E6A92A560}" presName="dot6" presStyleLbl="alignNode1" presStyleIdx="5" presStyleCnt="15"/>
      <dgm:spPr/>
    </dgm:pt>
    <dgm:pt modelId="{59E5C22E-C68C-4CC2-8033-6E64C7391C33}" type="pres">
      <dgm:prSet presAssocID="{617B1781-C7FC-4612-B3B2-741E6A92A560}" presName="dot7" presStyleLbl="alignNode1" presStyleIdx="6" presStyleCnt="15"/>
      <dgm:spPr/>
    </dgm:pt>
    <dgm:pt modelId="{F5B672F6-2876-495C-8027-1AE058FE2E00}" type="pres">
      <dgm:prSet presAssocID="{617B1781-C7FC-4612-B3B2-741E6A92A560}" presName="dot8" presStyleLbl="alignNode1" presStyleIdx="7" presStyleCnt="15"/>
      <dgm:spPr/>
    </dgm:pt>
    <dgm:pt modelId="{91509FA1-F2BC-4EEC-A34D-A9E4E5400A42}" type="pres">
      <dgm:prSet presAssocID="{617B1781-C7FC-4612-B3B2-741E6A92A560}" presName="dotArrow1" presStyleLbl="alignNode1" presStyleIdx="8" presStyleCnt="15"/>
      <dgm:spPr/>
    </dgm:pt>
    <dgm:pt modelId="{9B7BE39B-E947-4212-BD9E-612811AE4622}" type="pres">
      <dgm:prSet presAssocID="{617B1781-C7FC-4612-B3B2-741E6A92A560}" presName="dotArrow2" presStyleLbl="alignNode1" presStyleIdx="9" presStyleCnt="15"/>
      <dgm:spPr/>
    </dgm:pt>
    <dgm:pt modelId="{ACE1DC02-5403-4995-A253-F38F4AE050BF}" type="pres">
      <dgm:prSet presAssocID="{617B1781-C7FC-4612-B3B2-741E6A92A560}" presName="dotArrow3" presStyleLbl="alignNode1" presStyleIdx="10" presStyleCnt="15"/>
      <dgm:spPr/>
    </dgm:pt>
    <dgm:pt modelId="{D1DC068A-AEC8-426E-95BE-5DB78D335E5A}" type="pres">
      <dgm:prSet presAssocID="{617B1781-C7FC-4612-B3B2-741E6A92A560}" presName="dotArrow4" presStyleLbl="alignNode1" presStyleIdx="11" presStyleCnt="15"/>
      <dgm:spPr/>
    </dgm:pt>
    <dgm:pt modelId="{273E0DCD-DFB3-4F58-B540-0A236FDDAEEF}" type="pres">
      <dgm:prSet presAssocID="{617B1781-C7FC-4612-B3B2-741E6A92A560}" presName="dotArrow5" presStyleLbl="alignNode1" presStyleIdx="12" presStyleCnt="15"/>
      <dgm:spPr/>
    </dgm:pt>
    <dgm:pt modelId="{460441DE-E10C-4F7B-BB10-87775351C83E}" type="pres">
      <dgm:prSet presAssocID="{617B1781-C7FC-4612-B3B2-741E6A92A560}" presName="dotArrow6" presStyleLbl="alignNode1" presStyleIdx="13" presStyleCnt="15"/>
      <dgm:spPr/>
    </dgm:pt>
    <dgm:pt modelId="{2130D982-D177-4FE6-8EE2-46289E785AB3}" type="pres">
      <dgm:prSet presAssocID="{617B1781-C7FC-4612-B3B2-741E6A92A560}" presName="dotArrow7" presStyleLbl="alignNode1" presStyleIdx="14" presStyleCnt="15"/>
      <dgm:spPr/>
    </dgm:pt>
    <dgm:pt modelId="{6CFCB92E-50B3-4B0B-A671-B01F4B371452}" type="pres">
      <dgm:prSet presAssocID="{1CF2470F-3BAC-4967-BD3C-13B95C21110C}" presName="parTx1" presStyleLbl="node1" presStyleIdx="0" presStyleCnt="5"/>
      <dgm:spPr/>
      <dgm:t>
        <a:bodyPr/>
        <a:lstStyle/>
        <a:p>
          <a:endParaRPr lang="en-US"/>
        </a:p>
      </dgm:t>
    </dgm:pt>
    <dgm:pt modelId="{43675202-5B78-4788-8212-0D454F5FBC7B}" type="pres">
      <dgm:prSet presAssocID="{CAA53D24-2D66-4C8B-997D-F54A4CEDA53F}" presName="picture1" presStyleCnt="0"/>
      <dgm:spPr/>
    </dgm:pt>
    <dgm:pt modelId="{D6E28CA2-6D67-4311-85A6-A65607869B1C}" type="pres">
      <dgm:prSet presAssocID="{CAA53D24-2D66-4C8B-997D-F54A4CEDA53F}" presName="imageRepeatNode" presStyleLbl="fgImgPlace1" presStyleIdx="0" presStyleCnt="5"/>
      <dgm:spPr/>
      <dgm:t>
        <a:bodyPr/>
        <a:lstStyle/>
        <a:p>
          <a:endParaRPr lang="en-US"/>
        </a:p>
      </dgm:t>
    </dgm:pt>
    <dgm:pt modelId="{9DA42263-BE78-4090-80C2-D681118453D2}" type="pres">
      <dgm:prSet presAssocID="{884B4C8F-1171-4C1F-BF38-FA97A8FC2A74}" presName="parTx2" presStyleLbl="node1" presStyleIdx="1" presStyleCnt="5"/>
      <dgm:spPr/>
      <dgm:t>
        <a:bodyPr/>
        <a:lstStyle/>
        <a:p>
          <a:endParaRPr lang="en-US"/>
        </a:p>
      </dgm:t>
    </dgm:pt>
    <dgm:pt modelId="{96602CE6-74B8-4F76-A91B-4EB2FFBA1BA9}" type="pres">
      <dgm:prSet presAssocID="{487FDEF2-75EA-466E-A405-949FEDEEE0A9}" presName="picture2" presStyleCnt="0"/>
      <dgm:spPr/>
    </dgm:pt>
    <dgm:pt modelId="{EF97C152-3A3A-4F2A-A3A5-409DD74A5331}" type="pres">
      <dgm:prSet presAssocID="{487FDEF2-75EA-466E-A405-949FEDEEE0A9}" presName="imageRepeatNode" presStyleLbl="fgImgPlace1" presStyleIdx="1" presStyleCnt="5"/>
      <dgm:spPr/>
      <dgm:t>
        <a:bodyPr/>
        <a:lstStyle/>
        <a:p>
          <a:endParaRPr lang="en-US"/>
        </a:p>
      </dgm:t>
    </dgm:pt>
    <dgm:pt modelId="{F9D4B5BE-940E-4CD2-B443-544946CAC81E}" type="pres">
      <dgm:prSet presAssocID="{F0B8A4B2-CE0B-4CF1-B27E-21C7860D00F4}" presName="parTx3" presStyleLbl="node1" presStyleIdx="2" presStyleCnt="5"/>
      <dgm:spPr/>
      <dgm:t>
        <a:bodyPr/>
        <a:lstStyle/>
        <a:p>
          <a:endParaRPr lang="en-US"/>
        </a:p>
      </dgm:t>
    </dgm:pt>
    <dgm:pt modelId="{3A3B8EF2-C5CA-42CA-A36B-D46A5ABB734E}" type="pres">
      <dgm:prSet presAssocID="{FCF75A6B-3185-439C-BDB1-2E2D470CBCC0}" presName="picture3" presStyleCnt="0"/>
      <dgm:spPr/>
    </dgm:pt>
    <dgm:pt modelId="{0C2FB153-67D9-44FF-BD3C-30C05AB683C6}" type="pres">
      <dgm:prSet presAssocID="{FCF75A6B-3185-439C-BDB1-2E2D470CBCC0}" presName="imageRepeatNode" presStyleLbl="fgImgPlace1" presStyleIdx="2" presStyleCnt="5"/>
      <dgm:spPr/>
      <dgm:t>
        <a:bodyPr/>
        <a:lstStyle/>
        <a:p>
          <a:endParaRPr lang="en-US"/>
        </a:p>
      </dgm:t>
    </dgm:pt>
    <dgm:pt modelId="{C3491600-422B-489C-B3E4-CF1F44E4E17D}" type="pres">
      <dgm:prSet presAssocID="{E2EEA964-F7FC-4476-B803-7FAD9A290030}" presName="parTx4" presStyleLbl="node1" presStyleIdx="3" presStyleCnt="5"/>
      <dgm:spPr/>
      <dgm:t>
        <a:bodyPr/>
        <a:lstStyle/>
        <a:p>
          <a:endParaRPr lang="en-US"/>
        </a:p>
      </dgm:t>
    </dgm:pt>
    <dgm:pt modelId="{283E4D7F-1788-40F6-BC27-664DB82229A3}" type="pres">
      <dgm:prSet presAssocID="{A775981B-71F3-4118-AF57-C9D7D89A31EF}" presName="picture4" presStyleCnt="0"/>
      <dgm:spPr/>
    </dgm:pt>
    <dgm:pt modelId="{27FBC041-2D65-4E36-9B8B-BBD6524A0CE8}" type="pres">
      <dgm:prSet presAssocID="{A775981B-71F3-4118-AF57-C9D7D89A31EF}" presName="imageRepeatNode" presStyleLbl="fgImgPlace1" presStyleIdx="3" presStyleCnt="5"/>
      <dgm:spPr/>
      <dgm:t>
        <a:bodyPr/>
        <a:lstStyle/>
        <a:p>
          <a:endParaRPr lang="en-US"/>
        </a:p>
      </dgm:t>
    </dgm:pt>
    <dgm:pt modelId="{1341C37A-1440-4597-88E7-763FFEA5602C}" type="pres">
      <dgm:prSet presAssocID="{4B2BD550-6005-4E7E-A566-D4D251356A16}" presName="parTx5" presStyleLbl="node1" presStyleIdx="4" presStyleCnt="5"/>
      <dgm:spPr/>
      <dgm:t>
        <a:bodyPr/>
        <a:lstStyle/>
        <a:p>
          <a:endParaRPr lang="en-US"/>
        </a:p>
      </dgm:t>
    </dgm:pt>
    <dgm:pt modelId="{07E4FECC-DBC0-478A-987E-BF47EC910D19}" type="pres">
      <dgm:prSet presAssocID="{3F549225-9F53-40D1-B81D-A892A654AA4A}" presName="picture5" presStyleCnt="0"/>
      <dgm:spPr/>
    </dgm:pt>
    <dgm:pt modelId="{3B1E894B-F817-4D0D-A7E0-755F47723FEB}" type="pres">
      <dgm:prSet presAssocID="{3F549225-9F53-40D1-B81D-A892A654AA4A}" presName="imageRepeatNode" presStyleLbl="fgImgPlace1" presStyleIdx="4" presStyleCnt="5"/>
      <dgm:spPr/>
      <dgm:t>
        <a:bodyPr/>
        <a:lstStyle/>
        <a:p>
          <a:endParaRPr lang="en-US"/>
        </a:p>
      </dgm:t>
    </dgm:pt>
  </dgm:ptLst>
  <dgm:cxnLst>
    <dgm:cxn modelId="{2863B100-0526-47CC-9B67-61881D8A1B60}" type="presOf" srcId="{487FDEF2-75EA-466E-A405-949FEDEEE0A9}" destId="{EF97C152-3A3A-4F2A-A3A5-409DD74A5331}" srcOrd="0" destOrd="0" presId="urn:microsoft.com/office/officeart/2008/layout/AscendingPictureAccentProcess"/>
    <dgm:cxn modelId="{771AD03E-8A46-45DF-89D7-4F22C18C3C52}" type="presOf" srcId="{4B2BD550-6005-4E7E-A566-D4D251356A16}" destId="{1341C37A-1440-4597-88E7-763FFEA5602C}" srcOrd="0" destOrd="0" presId="urn:microsoft.com/office/officeart/2008/layout/AscendingPictureAccentProcess"/>
    <dgm:cxn modelId="{C57D2B44-5090-48AE-9820-A94DDECEFD4E}" type="presOf" srcId="{E2EEA964-F7FC-4476-B803-7FAD9A290030}" destId="{C3491600-422B-489C-B3E4-CF1F44E4E17D}" srcOrd="0" destOrd="0" presId="urn:microsoft.com/office/officeart/2008/layout/AscendingPictureAccentProcess"/>
    <dgm:cxn modelId="{E4C11508-66D8-4E55-9CEB-FB2BF3656B9F}" type="presOf" srcId="{617B1781-C7FC-4612-B3B2-741E6A92A560}" destId="{D0256254-A3FC-46C1-859E-00B2597328FE}" srcOrd="0" destOrd="0" presId="urn:microsoft.com/office/officeart/2008/layout/AscendingPictureAccentProcess"/>
    <dgm:cxn modelId="{E94FEF40-675B-49BF-B1F1-1C2BD7ABAB58}" type="presOf" srcId="{FCF75A6B-3185-439C-BDB1-2E2D470CBCC0}" destId="{0C2FB153-67D9-44FF-BD3C-30C05AB683C6}" srcOrd="0" destOrd="0" presId="urn:microsoft.com/office/officeart/2008/layout/AscendingPictureAccentProcess"/>
    <dgm:cxn modelId="{CE4E9910-713A-49A6-8968-1AB53607BEAC}" type="presOf" srcId="{884B4C8F-1171-4C1F-BF38-FA97A8FC2A74}" destId="{9DA42263-BE78-4090-80C2-D681118453D2}" srcOrd="0" destOrd="0" presId="urn:microsoft.com/office/officeart/2008/layout/AscendingPictureAccentProcess"/>
    <dgm:cxn modelId="{DFBA9EC4-1326-4B8E-80EB-BDA99BF98A38}" srcId="{617B1781-C7FC-4612-B3B2-741E6A92A560}" destId="{4B2BD550-6005-4E7E-A566-D4D251356A16}" srcOrd="4" destOrd="0" parTransId="{596BB8D6-D4B2-4FC0-AFF2-CED8EC8949DF}" sibTransId="{3F549225-9F53-40D1-B81D-A892A654AA4A}"/>
    <dgm:cxn modelId="{2B0C185D-6190-492E-9256-34BBA67EA033}" type="presOf" srcId="{1CF2470F-3BAC-4967-BD3C-13B95C21110C}" destId="{6CFCB92E-50B3-4B0B-A671-B01F4B371452}" srcOrd="0" destOrd="0" presId="urn:microsoft.com/office/officeart/2008/layout/AscendingPictureAccentProcess"/>
    <dgm:cxn modelId="{845D43E7-F5C0-499F-91D7-2C0AAF1F1617}" type="presOf" srcId="{CAA53D24-2D66-4C8B-997D-F54A4CEDA53F}" destId="{D6E28CA2-6D67-4311-85A6-A65607869B1C}" srcOrd="0" destOrd="0" presId="urn:microsoft.com/office/officeart/2008/layout/AscendingPictureAccentProcess"/>
    <dgm:cxn modelId="{64083E05-C422-4201-91A7-A7773E692C21}" srcId="{617B1781-C7FC-4612-B3B2-741E6A92A560}" destId="{884B4C8F-1171-4C1F-BF38-FA97A8FC2A74}" srcOrd="1" destOrd="0" parTransId="{B6659FA9-7C83-4ADC-9609-BFEF312F262F}" sibTransId="{487FDEF2-75EA-466E-A405-949FEDEEE0A9}"/>
    <dgm:cxn modelId="{B419566A-07C5-4F6E-BCFF-938029C1C7D1}" type="presOf" srcId="{A775981B-71F3-4118-AF57-C9D7D89A31EF}" destId="{27FBC041-2D65-4E36-9B8B-BBD6524A0CE8}" srcOrd="0" destOrd="0" presId="urn:microsoft.com/office/officeart/2008/layout/AscendingPictureAccentProcess"/>
    <dgm:cxn modelId="{8C8E2C76-E69A-454F-9379-940E7BED2FFC}" srcId="{617B1781-C7FC-4612-B3B2-741E6A92A560}" destId="{1CF2470F-3BAC-4967-BD3C-13B95C21110C}" srcOrd="0" destOrd="0" parTransId="{3FF3EB05-7288-4F61-9878-B1EEE1B897A1}" sibTransId="{CAA53D24-2D66-4C8B-997D-F54A4CEDA53F}"/>
    <dgm:cxn modelId="{269BA130-5050-40F9-A00F-289870DF269F}" type="presOf" srcId="{3F549225-9F53-40D1-B81D-A892A654AA4A}" destId="{3B1E894B-F817-4D0D-A7E0-755F47723FEB}" srcOrd="0" destOrd="0" presId="urn:microsoft.com/office/officeart/2008/layout/AscendingPictureAccentProcess"/>
    <dgm:cxn modelId="{904C5B3E-D669-4E4B-BDC4-4E1236AC4B3A}" type="presOf" srcId="{F0B8A4B2-CE0B-4CF1-B27E-21C7860D00F4}" destId="{F9D4B5BE-940E-4CD2-B443-544946CAC81E}" srcOrd="0" destOrd="0" presId="urn:microsoft.com/office/officeart/2008/layout/AscendingPictureAccentProcess"/>
    <dgm:cxn modelId="{8F8CBFFA-5EF6-42FA-8C06-A95BDE43B0D1}" srcId="{617B1781-C7FC-4612-B3B2-741E6A92A560}" destId="{E2EEA964-F7FC-4476-B803-7FAD9A290030}" srcOrd="3" destOrd="0" parTransId="{9D83ED4A-9E70-4DDC-9C32-E9DDA14F6C8D}" sibTransId="{A775981B-71F3-4118-AF57-C9D7D89A31EF}"/>
    <dgm:cxn modelId="{C621310B-B5EE-4E15-AE30-6FD202904D4F}" srcId="{617B1781-C7FC-4612-B3B2-741E6A92A560}" destId="{F0B8A4B2-CE0B-4CF1-B27E-21C7860D00F4}" srcOrd="2" destOrd="0" parTransId="{63E85ECC-AACF-4C50-96A3-33024AC35490}" sibTransId="{FCF75A6B-3185-439C-BDB1-2E2D470CBCC0}"/>
    <dgm:cxn modelId="{EA53A22E-C839-47F8-92DB-6C561C5AA1A2}" type="presParOf" srcId="{D0256254-A3FC-46C1-859E-00B2597328FE}" destId="{C29DDA32-A2AF-406A-8877-3860B23EBC40}" srcOrd="0" destOrd="0" presId="urn:microsoft.com/office/officeart/2008/layout/AscendingPictureAccentProcess"/>
    <dgm:cxn modelId="{9C6D1606-CC2B-468D-94C3-9F6C9D456A1D}" type="presParOf" srcId="{D0256254-A3FC-46C1-859E-00B2597328FE}" destId="{A173874E-89BE-4CBC-A672-9861C96FBE0D}" srcOrd="1" destOrd="0" presId="urn:microsoft.com/office/officeart/2008/layout/AscendingPictureAccentProcess"/>
    <dgm:cxn modelId="{251C11E4-87BE-483F-A3AA-ABD0F3B78675}" type="presParOf" srcId="{D0256254-A3FC-46C1-859E-00B2597328FE}" destId="{14096B1E-3711-40B8-8242-CD979772F00C}" srcOrd="2" destOrd="0" presId="urn:microsoft.com/office/officeart/2008/layout/AscendingPictureAccentProcess"/>
    <dgm:cxn modelId="{57736C8C-D31D-466B-AB79-B01191A96CA4}" type="presParOf" srcId="{D0256254-A3FC-46C1-859E-00B2597328FE}" destId="{F7C58898-7E0E-4C0F-B925-BDB5C1F45430}" srcOrd="3" destOrd="0" presId="urn:microsoft.com/office/officeart/2008/layout/AscendingPictureAccentProcess"/>
    <dgm:cxn modelId="{78DDBCC7-F819-4416-9134-D0E7E7C3D6DF}" type="presParOf" srcId="{D0256254-A3FC-46C1-859E-00B2597328FE}" destId="{AE911209-79F2-4593-8A3D-FCF17ACE4A9A}" srcOrd="4" destOrd="0" presId="urn:microsoft.com/office/officeart/2008/layout/AscendingPictureAccentProcess"/>
    <dgm:cxn modelId="{DF03E9B5-A2B5-45D6-8CDB-85016F1D986C}" type="presParOf" srcId="{D0256254-A3FC-46C1-859E-00B2597328FE}" destId="{E013EB38-E78D-4771-A021-4981339EB9F5}" srcOrd="5" destOrd="0" presId="urn:microsoft.com/office/officeart/2008/layout/AscendingPictureAccentProcess"/>
    <dgm:cxn modelId="{05F3F455-140F-4394-AC09-DB718A5CC61D}" type="presParOf" srcId="{D0256254-A3FC-46C1-859E-00B2597328FE}" destId="{59E5C22E-C68C-4CC2-8033-6E64C7391C33}" srcOrd="6" destOrd="0" presId="urn:microsoft.com/office/officeart/2008/layout/AscendingPictureAccentProcess"/>
    <dgm:cxn modelId="{CB69A1FA-69F3-4BB7-8462-0FED2D4D8757}" type="presParOf" srcId="{D0256254-A3FC-46C1-859E-00B2597328FE}" destId="{F5B672F6-2876-495C-8027-1AE058FE2E00}" srcOrd="7" destOrd="0" presId="urn:microsoft.com/office/officeart/2008/layout/AscendingPictureAccentProcess"/>
    <dgm:cxn modelId="{78FF303A-6594-48E6-B83D-B8CC5EA0F3EE}" type="presParOf" srcId="{D0256254-A3FC-46C1-859E-00B2597328FE}" destId="{91509FA1-F2BC-4EEC-A34D-A9E4E5400A42}" srcOrd="8" destOrd="0" presId="urn:microsoft.com/office/officeart/2008/layout/AscendingPictureAccentProcess"/>
    <dgm:cxn modelId="{118AEF75-F06B-42E0-B657-91E42D38A867}" type="presParOf" srcId="{D0256254-A3FC-46C1-859E-00B2597328FE}" destId="{9B7BE39B-E947-4212-BD9E-612811AE4622}" srcOrd="9" destOrd="0" presId="urn:microsoft.com/office/officeart/2008/layout/AscendingPictureAccentProcess"/>
    <dgm:cxn modelId="{4FE1FD9C-25BE-4BAE-8087-FAEB2437E584}" type="presParOf" srcId="{D0256254-A3FC-46C1-859E-00B2597328FE}" destId="{ACE1DC02-5403-4995-A253-F38F4AE050BF}" srcOrd="10" destOrd="0" presId="urn:microsoft.com/office/officeart/2008/layout/AscendingPictureAccentProcess"/>
    <dgm:cxn modelId="{E8E3FBEF-BBCD-4D90-AF9A-E5F55BD422A0}" type="presParOf" srcId="{D0256254-A3FC-46C1-859E-00B2597328FE}" destId="{D1DC068A-AEC8-426E-95BE-5DB78D335E5A}" srcOrd="11" destOrd="0" presId="urn:microsoft.com/office/officeart/2008/layout/AscendingPictureAccentProcess"/>
    <dgm:cxn modelId="{6B9F9EFE-11EF-4010-B498-D51B9E1E7ECA}" type="presParOf" srcId="{D0256254-A3FC-46C1-859E-00B2597328FE}" destId="{273E0DCD-DFB3-4F58-B540-0A236FDDAEEF}" srcOrd="12" destOrd="0" presId="urn:microsoft.com/office/officeart/2008/layout/AscendingPictureAccentProcess"/>
    <dgm:cxn modelId="{69F23AE7-A34B-4376-9313-28E187AAB248}" type="presParOf" srcId="{D0256254-A3FC-46C1-859E-00B2597328FE}" destId="{460441DE-E10C-4F7B-BB10-87775351C83E}" srcOrd="13" destOrd="0" presId="urn:microsoft.com/office/officeart/2008/layout/AscendingPictureAccentProcess"/>
    <dgm:cxn modelId="{D485E5B7-F4D7-4233-84A0-E9463A009FD7}" type="presParOf" srcId="{D0256254-A3FC-46C1-859E-00B2597328FE}" destId="{2130D982-D177-4FE6-8EE2-46289E785AB3}" srcOrd="14" destOrd="0" presId="urn:microsoft.com/office/officeart/2008/layout/AscendingPictureAccentProcess"/>
    <dgm:cxn modelId="{3D29B0AF-0D7B-4BA9-B9E9-6397A292AF6B}" type="presParOf" srcId="{D0256254-A3FC-46C1-859E-00B2597328FE}" destId="{6CFCB92E-50B3-4B0B-A671-B01F4B371452}" srcOrd="15" destOrd="0" presId="urn:microsoft.com/office/officeart/2008/layout/AscendingPictureAccentProcess"/>
    <dgm:cxn modelId="{DBCC046C-A6D6-41E2-BCCA-B47F281C219E}" type="presParOf" srcId="{D0256254-A3FC-46C1-859E-00B2597328FE}" destId="{43675202-5B78-4788-8212-0D454F5FBC7B}" srcOrd="16" destOrd="0" presId="urn:microsoft.com/office/officeart/2008/layout/AscendingPictureAccentProcess"/>
    <dgm:cxn modelId="{32781E9C-72DD-4230-8A6D-123A562468DF}" type="presParOf" srcId="{43675202-5B78-4788-8212-0D454F5FBC7B}" destId="{D6E28CA2-6D67-4311-85A6-A65607869B1C}" srcOrd="0" destOrd="0" presId="urn:microsoft.com/office/officeart/2008/layout/AscendingPictureAccentProcess"/>
    <dgm:cxn modelId="{8A855D6B-57A4-445D-A38E-2631459E3EB4}" type="presParOf" srcId="{D0256254-A3FC-46C1-859E-00B2597328FE}" destId="{9DA42263-BE78-4090-80C2-D681118453D2}" srcOrd="17" destOrd="0" presId="urn:microsoft.com/office/officeart/2008/layout/AscendingPictureAccentProcess"/>
    <dgm:cxn modelId="{F1E575F0-D41E-4F77-929C-E7195174F7D2}" type="presParOf" srcId="{D0256254-A3FC-46C1-859E-00B2597328FE}" destId="{96602CE6-74B8-4F76-A91B-4EB2FFBA1BA9}" srcOrd="18" destOrd="0" presId="urn:microsoft.com/office/officeart/2008/layout/AscendingPictureAccentProcess"/>
    <dgm:cxn modelId="{F80024C5-B4E1-4797-8DF0-9F181896E73D}" type="presParOf" srcId="{96602CE6-74B8-4F76-A91B-4EB2FFBA1BA9}" destId="{EF97C152-3A3A-4F2A-A3A5-409DD74A5331}" srcOrd="0" destOrd="0" presId="urn:microsoft.com/office/officeart/2008/layout/AscendingPictureAccentProcess"/>
    <dgm:cxn modelId="{CB5FAE39-6F13-4D90-B30E-0B3AD02D9E66}" type="presParOf" srcId="{D0256254-A3FC-46C1-859E-00B2597328FE}" destId="{F9D4B5BE-940E-4CD2-B443-544946CAC81E}" srcOrd="19" destOrd="0" presId="urn:microsoft.com/office/officeart/2008/layout/AscendingPictureAccentProcess"/>
    <dgm:cxn modelId="{1777B018-152B-4440-AEC7-F81BC3191E5B}" type="presParOf" srcId="{D0256254-A3FC-46C1-859E-00B2597328FE}" destId="{3A3B8EF2-C5CA-42CA-A36B-D46A5ABB734E}" srcOrd="20" destOrd="0" presId="urn:microsoft.com/office/officeart/2008/layout/AscendingPictureAccentProcess"/>
    <dgm:cxn modelId="{BF427CDE-D386-4617-87F0-4D48FF81115F}" type="presParOf" srcId="{3A3B8EF2-C5CA-42CA-A36B-D46A5ABB734E}" destId="{0C2FB153-67D9-44FF-BD3C-30C05AB683C6}" srcOrd="0" destOrd="0" presId="urn:microsoft.com/office/officeart/2008/layout/AscendingPictureAccentProcess"/>
    <dgm:cxn modelId="{4A4723AA-2BDC-4938-B66C-B9C724976418}" type="presParOf" srcId="{D0256254-A3FC-46C1-859E-00B2597328FE}" destId="{C3491600-422B-489C-B3E4-CF1F44E4E17D}" srcOrd="21" destOrd="0" presId="urn:microsoft.com/office/officeart/2008/layout/AscendingPictureAccentProcess"/>
    <dgm:cxn modelId="{C0031855-4914-468B-BCA3-2AB53050889F}" type="presParOf" srcId="{D0256254-A3FC-46C1-859E-00B2597328FE}" destId="{283E4D7F-1788-40F6-BC27-664DB82229A3}" srcOrd="22" destOrd="0" presId="urn:microsoft.com/office/officeart/2008/layout/AscendingPictureAccentProcess"/>
    <dgm:cxn modelId="{D226525A-EABB-498D-A2C5-5EC5CD67E354}" type="presParOf" srcId="{283E4D7F-1788-40F6-BC27-664DB82229A3}" destId="{27FBC041-2D65-4E36-9B8B-BBD6524A0CE8}" srcOrd="0" destOrd="0" presId="urn:microsoft.com/office/officeart/2008/layout/AscendingPictureAccentProcess"/>
    <dgm:cxn modelId="{A212707E-E1AF-422E-9C94-C1D74F97C4B9}" type="presParOf" srcId="{D0256254-A3FC-46C1-859E-00B2597328FE}" destId="{1341C37A-1440-4597-88E7-763FFEA5602C}" srcOrd="23" destOrd="0" presId="urn:microsoft.com/office/officeart/2008/layout/AscendingPictureAccentProcess"/>
    <dgm:cxn modelId="{E24788DC-77E5-4D79-BEFE-E243BDFDDB0D}" type="presParOf" srcId="{D0256254-A3FC-46C1-859E-00B2597328FE}" destId="{07E4FECC-DBC0-478A-987E-BF47EC910D19}" srcOrd="24" destOrd="0" presId="urn:microsoft.com/office/officeart/2008/layout/AscendingPictureAccentProcess"/>
    <dgm:cxn modelId="{06BC4A3B-AD54-4C7B-A5CF-4A4E463D889A}" type="presParOf" srcId="{07E4FECC-DBC0-478A-987E-BF47EC910D19}" destId="{3B1E894B-F817-4D0D-A7E0-755F47723FEB}"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0365F260-3873-4BAF-8C84-870E4877FA36}" type="datetimeFigureOut">
              <a:rPr lang="en-US" smtClean="0"/>
              <a:t>9/23/2016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BAA9D52-3DB9-456A-B5E6-6DCA0A36B694}" type="slidenum">
              <a:rPr lang="en-US" smtClean="0"/>
              <a:t>‹#›</a:t>
            </a:fld>
            <a:endParaRPr lang="en-US"/>
          </a:p>
        </p:txBody>
      </p:sp>
    </p:spTree>
    <p:extLst>
      <p:ext uri="{BB962C8B-B14F-4D97-AF65-F5344CB8AC3E}">
        <p14:creationId xmlns:p14="http://schemas.microsoft.com/office/powerpoint/2010/main" val="36659159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33ADE6B-48C8-4051-BF13-A2F5089DB29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DDC47EE-0B83-4DDB-956B-4743F31831B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0" y="-12787"/>
            <a:ext cx="1938577" cy="6870787"/>
          </a:xfrm>
          <a:prstGeom prst="rect">
            <a:avLst/>
          </a:prstGeom>
        </p:spPr>
      </p:pic>
      <p:pic>
        <p:nvPicPr>
          <p:cNvPr id="9" name="Picture 8"/>
          <p:cNvPicPr>
            <a:picLocks noChangeAspect="1"/>
          </p:cNvPicPr>
          <p:nvPr userDrawn="1"/>
        </p:nvPicPr>
        <p:blipFill>
          <a:blip r:embed="rId3"/>
          <a:stretch>
            <a:fillRect/>
          </a:stretch>
        </p:blipFill>
        <p:spPr>
          <a:xfrm>
            <a:off x="1930813" y="-12787"/>
            <a:ext cx="178324" cy="6864691"/>
          </a:xfrm>
          <a:prstGeom prst="rect">
            <a:avLst/>
          </a:prstGeom>
        </p:spPr>
      </p:pic>
      <p:pic>
        <p:nvPicPr>
          <p:cNvPr id="10" name="Picture 9"/>
          <p:cNvPicPr>
            <a:picLocks noChangeAspect="1"/>
          </p:cNvPicPr>
          <p:nvPr userDrawn="1"/>
        </p:nvPicPr>
        <p:blipFill>
          <a:blip r:embed="rId4"/>
          <a:stretch>
            <a:fillRect/>
          </a:stretch>
        </p:blipFill>
        <p:spPr>
          <a:xfrm>
            <a:off x="0" y="1840031"/>
            <a:ext cx="9144000" cy="1898930"/>
          </a:xfrm>
          <a:prstGeom prst="rect">
            <a:avLst/>
          </a:prstGeom>
        </p:spPr>
      </p:pic>
      <p:pic>
        <p:nvPicPr>
          <p:cNvPr id="11" name="Picture 10"/>
          <p:cNvPicPr>
            <a:picLocks noChangeAspect="1"/>
          </p:cNvPicPr>
          <p:nvPr userDrawn="1"/>
        </p:nvPicPr>
        <p:blipFill>
          <a:blip r:embed="rId5"/>
          <a:stretch>
            <a:fillRect/>
          </a:stretch>
        </p:blipFill>
        <p:spPr>
          <a:xfrm>
            <a:off x="124086" y="5877945"/>
            <a:ext cx="1682642" cy="603556"/>
          </a:xfrm>
          <a:prstGeom prst="rect">
            <a:avLst/>
          </a:prstGeom>
        </p:spPr>
      </p:pic>
      <p:sp>
        <p:nvSpPr>
          <p:cNvPr id="12" name="Rectangle 11"/>
          <p:cNvSpPr/>
          <p:nvPr userDrawn="1"/>
        </p:nvSpPr>
        <p:spPr>
          <a:xfrm>
            <a:off x="53438" y="4018100"/>
            <a:ext cx="1915124" cy="1223412"/>
          </a:xfrm>
          <a:prstGeom prst="rect">
            <a:avLst/>
          </a:prstGeom>
        </p:spPr>
        <p:txBody>
          <a:bodyPr wrap="square">
            <a:spAutoFit/>
          </a:bodyPr>
          <a:lstStyle/>
          <a:p>
            <a:pPr algn="ctr"/>
            <a:r>
              <a:rPr lang="en-US" sz="1050" dirty="0" smtClean="0">
                <a:solidFill>
                  <a:prstClr val="white"/>
                </a:solidFill>
              </a:rPr>
              <a:t>Maine Developmental Disabilities Council</a:t>
            </a:r>
          </a:p>
          <a:p>
            <a:pPr algn="ctr"/>
            <a:r>
              <a:rPr lang="en-US" sz="1050" dirty="0" smtClean="0">
                <a:solidFill>
                  <a:prstClr val="white"/>
                </a:solidFill>
              </a:rPr>
              <a:t>225 Western Avenue, Suite 4</a:t>
            </a:r>
          </a:p>
          <a:p>
            <a:pPr algn="ctr"/>
            <a:r>
              <a:rPr lang="en-US" sz="1050" dirty="0" smtClean="0">
                <a:solidFill>
                  <a:prstClr val="white"/>
                </a:solidFill>
              </a:rPr>
              <a:t>Augusta, Maine 04330</a:t>
            </a:r>
          </a:p>
          <a:p>
            <a:pPr algn="ctr"/>
            <a:r>
              <a:rPr lang="en-US" sz="1050" dirty="0" smtClean="0">
                <a:solidFill>
                  <a:prstClr val="white"/>
                </a:solidFill>
              </a:rPr>
              <a:t>Phone: 207-287-4213</a:t>
            </a:r>
          </a:p>
          <a:p>
            <a:pPr algn="ctr"/>
            <a:r>
              <a:rPr lang="en-US" sz="1050" dirty="0" smtClean="0">
                <a:solidFill>
                  <a:prstClr val="white"/>
                </a:solidFill>
              </a:rPr>
              <a:t>Toll Free: 1-800-244-3990</a:t>
            </a:r>
          </a:p>
          <a:p>
            <a:pPr algn="ctr"/>
            <a:r>
              <a:rPr lang="en-US" sz="1050" dirty="0" smtClean="0">
                <a:solidFill>
                  <a:prstClr val="white"/>
                </a:solidFill>
              </a:rPr>
              <a:t>www.MaineDDC.org</a:t>
            </a:r>
            <a:endParaRPr lang="en-US" sz="1050" dirty="0">
              <a:solidFill>
                <a:prstClr val="white"/>
              </a:solidFill>
            </a:endParaRPr>
          </a:p>
        </p:txBody>
      </p:sp>
      <p:pic>
        <p:nvPicPr>
          <p:cNvPr id="2" name="Picture 1"/>
          <p:cNvPicPr>
            <a:picLocks noChangeAspect="1"/>
          </p:cNvPicPr>
          <p:nvPr userDrawn="1"/>
        </p:nvPicPr>
        <p:blipFill>
          <a:blip r:embed="rId6"/>
          <a:stretch>
            <a:fillRect/>
          </a:stretch>
        </p:blipFill>
        <p:spPr>
          <a:xfrm>
            <a:off x="8253919" y="165545"/>
            <a:ext cx="762066" cy="731583"/>
          </a:xfrm>
          <a:prstGeom prst="rect">
            <a:avLst/>
          </a:prstGeom>
        </p:spPr>
      </p:pic>
    </p:spTree>
    <p:extLst>
      <p:ext uri="{BB962C8B-B14F-4D97-AF65-F5344CB8AC3E}">
        <p14:creationId xmlns:p14="http://schemas.microsoft.com/office/powerpoint/2010/main" val="51104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122923E-A13B-4EEF-A594-A123EDE3912D}"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63E8E-E45A-439B-8B38-E09AE7C8F9F2}" type="slidenum">
              <a:rPr lang="en-US" smtClean="0"/>
              <a:t>‹#›</a:t>
            </a:fld>
            <a:endParaRPr lang="en-US"/>
          </a:p>
        </p:txBody>
      </p:sp>
    </p:spTree>
    <p:extLst>
      <p:ext uri="{BB962C8B-B14F-4D97-AF65-F5344CB8AC3E}">
        <p14:creationId xmlns:p14="http://schemas.microsoft.com/office/powerpoint/2010/main" val="27336016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DDC47EE-0B83-4DDB-956B-4743F3183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5107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pic>
        <p:nvPicPr>
          <p:cNvPr id="3" name="Picture 2"/>
          <p:cNvPicPr>
            <a:picLocks noChangeAspect="1"/>
          </p:cNvPicPr>
          <p:nvPr userDrawn="1"/>
        </p:nvPicPr>
        <p:blipFill>
          <a:blip r:embed="rId2"/>
          <a:stretch>
            <a:fillRect/>
          </a:stretch>
        </p:blipFill>
        <p:spPr>
          <a:xfrm>
            <a:off x="247617" y="5985517"/>
            <a:ext cx="762066" cy="731583"/>
          </a:xfrm>
          <a:prstGeom prst="rect">
            <a:avLst/>
          </a:prstGeom>
        </p:spPr>
      </p:pic>
    </p:spTree>
    <p:extLst>
      <p:ext uri="{BB962C8B-B14F-4D97-AF65-F5344CB8AC3E}">
        <p14:creationId xmlns:p14="http://schemas.microsoft.com/office/powerpoint/2010/main" val="40264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2743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DDC47EE-0B83-4DDB-956B-4743F3183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0244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33ADE6B-48C8-4051-BF13-A2F5089DB29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DDC47EE-0B83-4DDB-956B-4743F31831B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0" y="-12787"/>
            <a:ext cx="1938577" cy="6870787"/>
          </a:xfrm>
          <a:prstGeom prst="rect">
            <a:avLst/>
          </a:prstGeom>
        </p:spPr>
      </p:pic>
      <p:pic>
        <p:nvPicPr>
          <p:cNvPr id="9" name="Picture 8"/>
          <p:cNvPicPr>
            <a:picLocks noChangeAspect="1"/>
          </p:cNvPicPr>
          <p:nvPr userDrawn="1"/>
        </p:nvPicPr>
        <p:blipFill>
          <a:blip r:embed="rId3"/>
          <a:stretch>
            <a:fillRect/>
          </a:stretch>
        </p:blipFill>
        <p:spPr>
          <a:xfrm>
            <a:off x="1930813" y="-12787"/>
            <a:ext cx="178324" cy="6864691"/>
          </a:xfrm>
          <a:prstGeom prst="rect">
            <a:avLst/>
          </a:prstGeom>
        </p:spPr>
      </p:pic>
      <p:pic>
        <p:nvPicPr>
          <p:cNvPr id="10" name="Picture 9"/>
          <p:cNvPicPr>
            <a:picLocks noChangeAspect="1"/>
          </p:cNvPicPr>
          <p:nvPr userDrawn="1"/>
        </p:nvPicPr>
        <p:blipFill>
          <a:blip r:embed="rId4"/>
          <a:stretch>
            <a:fillRect/>
          </a:stretch>
        </p:blipFill>
        <p:spPr>
          <a:xfrm>
            <a:off x="0" y="1840031"/>
            <a:ext cx="9144000" cy="1898930"/>
          </a:xfrm>
          <a:prstGeom prst="rect">
            <a:avLst/>
          </a:prstGeom>
        </p:spPr>
      </p:pic>
      <p:pic>
        <p:nvPicPr>
          <p:cNvPr id="11" name="Picture 10"/>
          <p:cNvPicPr>
            <a:picLocks noChangeAspect="1"/>
          </p:cNvPicPr>
          <p:nvPr userDrawn="1"/>
        </p:nvPicPr>
        <p:blipFill>
          <a:blip r:embed="rId5"/>
          <a:stretch>
            <a:fillRect/>
          </a:stretch>
        </p:blipFill>
        <p:spPr>
          <a:xfrm>
            <a:off x="124086" y="5877945"/>
            <a:ext cx="1682642" cy="603556"/>
          </a:xfrm>
          <a:prstGeom prst="rect">
            <a:avLst/>
          </a:prstGeom>
        </p:spPr>
      </p:pic>
      <p:sp>
        <p:nvSpPr>
          <p:cNvPr id="12" name="Rectangle 11"/>
          <p:cNvSpPr/>
          <p:nvPr userDrawn="1"/>
        </p:nvSpPr>
        <p:spPr>
          <a:xfrm>
            <a:off x="53438" y="4018100"/>
            <a:ext cx="1915124" cy="1223412"/>
          </a:xfrm>
          <a:prstGeom prst="rect">
            <a:avLst/>
          </a:prstGeom>
        </p:spPr>
        <p:txBody>
          <a:bodyPr wrap="square">
            <a:spAutoFit/>
          </a:bodyPr>
          <a:lstStyle/>
          <a:p>
            <a:pPr algn="ctr"/>
            <a:r>
              <a:rPr lang="en-US" sz="1050" dirty="0" smtClean="0">
                <a:solidFill>
                  <a:prstClr val="white"/>
                </a:solidFill>
              </a:rPr>
              <a:t>Maine Developmental Disabilities Council</a:t>
            </a:r>
          </a:p>
          <a:p>
            <a:pPr algn="ctr"/>
            <a:r>
              <a:rPr lang="en-US" sz="1050" dirty="0" smtClean="0">
                <a:solidFill>
                  <a:prstClr val="white"/>
                </a:solidFill>
              </a:rPr>
              <a:t>225 Western Avenue, Suite 4</a:t>
            </a:r>
          </a:p>
          <a:p>
            <a:pPr algn="ctr"/>
            <a:r>
              <a:rPr lang="en-US" sz="1050" dirty="0" smtClean="0">
                <a:solidFill>
                  <a:prstClr val="white"/>
                </a:solidFill>
              </a:rPr>
              <a:t>Augusta, Maine 04330</a:t>
            </a:r>
          </a:p>
          <a:p>
            <a:pPr algn="ctr"/>
            <a:r>
              <a:rPr lang="en-US" sz="1050" dirty="0" smtClean="0">
                <a:solidFill>
                  <a:prstClr val="white"/>
                </a:solidFill>
              </a:rPr>
              <a:t>Phone: 207-287-4213</a:t>
            </a:r>
          </a:p>
          <a:p>
            <a:pPr algn="ctr"/>
            <a:r>
              <a:rPr lang="en-US" sz="1050" dirty="0" smtClean="0">
                <a:solidFill>
                  <a:prstClr val="white"/>
                </a:solidFill>
              </a:rPr>
              <a:t>Toll Free: 1-800-244-3990</a:t>
            </a:r>
          </a:p>
          <a:p>
            <a:pPr algn="ctr"/>
            <a:r>
              <a:rPr lang="en-US" sz="1050" dirty="0" smtClean="0">
                <a:solidFill>
                  <a:prstClr val="white"/>
                </a:solidFill>
              </a:rPr>
              <a:t>www.MaineDDC.org</a:t>
            </a:r>
            <a:endParaRPr lang="en-US" sz="1050" dirty="0">
              <a:solidFill>
                <a:prstClr val="white"/>
              </a:solidFill>
            </a:endParaRPr>
          </a:p>
        </p:txBody>
      </p:sp>
      <p:pic>
        <p:nvPicPr>
          <p:cNvPr id="2" name="Picture 1"/>
          <p:cNvPicPr>
            <a:picLocks noChangeAspect="1"/>
          </p:cNvPicPr>
          <p:nvPr userDrawn="1"/>
        </p:nvPicPr>
        <p:blipFill>
          <a:blip r:embed="rId6"/>
          <a:stretch>
            <a:fillRect/>
          </a:stretch>
        </p:blipFill>
        <p:spPr>
          <a:xfrm>
            <a:off x="8253919" y="165545"/>
            <a:ext cx="762066" cy="731583"/>
          </a:xfrm>
          <a:prstGeom prst="rect">
            <a:avLst/>
          </a:prstGeom>
        </p:spPr>
      </p:pic>
    </p:spTree>
    <p:extLst>
      <p:ext uri="{BB962C8B-B14F-4D97-AF65-F5344CB8AC3E}">
        <p14:creationId xmlns:p14="http://schemas.microsoft.com/office/powerpoint/2010/main" val="14366415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DDC47EE-0B83-4DDB-956B-4743F3183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976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122923E-A13B-4EEF-A594-A123EDE3912D}"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63E8E-E45A-439B-8B38-E09AE7C8F9F2}" type="slidenum">
              <a:rPr lang="en-US" smtClean="0"/>
              <a:t>‹#›</a:t>
            </a:fld>
            <a:endParaRPr lang="en-US"/>
          </a:p>
        </p:txBody>
      </p:sp>
    </p:spTree>
    <p:extLst>
      <p:ext uri="{BB962C8B-B14F-4D97-AF65-F5344CB8AC3E}">
        <p14:creationId xmlns:p14="http://schemas.microsoft.com/office/powerpoint/2010/main" val="34977708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DDC47EE-0B83-4DDB-956B-4743F3183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382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122923E-A13B-4EEF-A594-A123EDE3912D}"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63E8E-E45A-439B-8B38-E09AE7C8F9F2}" type="slidenum">
              <a:rPr lang="en-US" smtClean="0"/>
              <a:t>‹#›</a:t>
            </a:fld>
            <a:endParaRPr lang="en-US"/>
          </a:p>
        </p:txBody>
      </p:sp>
    </p:spTree>
    <p:extLst>
      <p:ext uri="{BB962C8B-B14F-4D97-AF65-F5344CB8AC3E}">
        <p14:creationId xmlns:p14="http://schemas.microsoft.com/office/powerpoint/2010/main" val="39509644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theme" Target="../theme/them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1.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0"/>
            <a:ext cx="9144000" cy="1168924"/>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Diagram 1"/>
          <p:cNvGraphicFramePr/>
          <p:nvPr userDrawn="1"/>
        </p:nvGraphicFramePr>
        <p:xfrm>
          <a:off x="5436124" y="4345755"/>
          <a:ext cx="4744824" cy="26046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2418727"/>
      </p:ext>
    </p:extLst>
  </p:cSld>
  <p:clrMap bg1="lt1" tx1="dk1" bg2="lt2" tx2="dk2" accent1="accent1" accent2="accent2" accent3="accent3" accent4="accent4" accent5="accent5" accent6="accent6" hlink="hlink" folHlink="folHlink"/>
  <p:sldLayoutIdLst>
    <p:sldLayoutId id="2147483738" r:id="rId1"/>
    <p:sldLayoutId id="2147483742"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DC47EE-0B83-4DDB-956B-4743F31831B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11"/>
          <a:stretch>
            <a:fillRect/>
          </a:stretch>
        </p:blipFill>
        <p:spPr>
          <a:xfrm>
            <a:off x="-407344" y="1278563"/>
            <a:ext cx="2591281" cy="2651760"/>
          </a:xfrm>
          <a:prstGeom prst="rect">
            <a:avLst/>
          </a:prstGeom>
        </p:spPr>
      </p:pic>
      <p:pic>
        <p:nvPicPr>
          <p:cNvPr id="9" name="Picture 8"/>
          <p:cNvPicPr>
            <a:picLocks noChangeAspect="1"/>
          </p:cNvPicPr>
          <p:nvPr userDrawn="1"/>
        </p:nvPicPr>
        <p:blipFill>
          <a:blip r:embed="rId12"/>
          <a:stretch>
            <a:fillRect/>
          </a:stretch>
        </p:blipFill>
        <p:spPr>
          <a:xfrm>
            <a:off x="-416771" y="4047500"/>
            <a:ext cx="2587752" cy="2651008"/>
          </a:xfrm>
          <a:prstGeom prst="rect">
            <a:avLst/>
          </a:prstGeom>
        </p:spPr>
      </p:pic>
      <p:sp>
        <p:nvSpPr>
          <p:cNvPr id="10" name="Rectangle 9"/>
          <p:cNvSpPr/>
          <p:nvPr userDrawn="1"/>
        </p:nvSpPr>
        <p:spPr>
          <a:xfrm>
            <a:off x="0" y="0"/>
            <a:ext cx="9144000" cy="1161386"/>
          </a:xfrm>
          <a:prstGeom prst="rect">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a:stretch>
            <a:fillRect/>
          </a:stretch>
        </p:blipFill>
        <p:spPr>
          <a:xfrm>
            <a:off x="8272773" y="5989893"/>
            <a:ext cx="762066" cy="731583"/>
          </a:xfrm>
          <a:prstGeom prst="rect">
            <a:avLst/>
          </a:prstGeom>
        </p:spPr>
      </p:pic>
    </p:spTree>
    <p:extLst>
      <p:ext uri="{BB962C8B-B14F-4D97-AF65-F5344CB8AC3E}">
        <p14:creationId xmlns:p14="http://schemas.microsoft.com/office/powerpoint/2010/main" val="825358091"/>
      </p:ext>
    </p:extLst>
  </p:cSld>
  <p:clrMap bg1="lt1" tx1="dk1" bg2="lt2" tx2="dk2" accent1="accent1" accent2="accent2" accent3="accent3" accent4="accent4" accent5="accent5" accent6="accent6" hlink="hlink" folHlink="folHlink"/>
  <p:sldLayoutIdLst>
    <p:sldLayoutId id="2147483741" r:id="rId1"/>
    <p:sldLayoutId id="2147483782" r:id="rId2"/>
    <p:sldLayoutId id="2147483744" r:id="rId3"/>
    <p:sldLayoutId id="2147483745" r:id="rId4"/>
    <p:sldLayoutId id="2147483787" r:id="rId5"/>
    <p:sldLayoutId id="2147483783" r:id="rId6"/>
    <p:sldLayoutId id="2147483793" r:id="rId7"/>
    <p:sldLayoutId id="2147483789" r:id="rId8"/>
    <p:sldLayoutId id="2147483784"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2011" y="1924593"/>
            <a:ext cx="7036526" cy="523220"/>
          </a:xfrm>
          <a:prstGeom prst="rect">
            <a:avLst/>
          </a:prstGeom>
          <a:noFill/>
        </p:spPr>
        <p:txBody>
          <a:bodyPr wrap="square" rtlCol="0">
            <a:spAutoFit/>
          </a:bodyPr>
          <a:lstStyle/>
          <a:p>
            <a:pPr algn="ctr"/>
            <a:endParaRPr lang="en-US" sz="2800" dirty="0">
              <a:latin typeface="Aharoni" panose="02010803020104030203" pitchFamily="2" charset="-79"/>
              <a:cs typeface="Aharoni" panose="02010803020104030203" pitchFamily="2" charset="-79"/>
            </a:endParaRPr>
          </a:p>
        </p:txBody>
      </p:sp>
      <p:sp>
        <p:nvSpPr>
          <p:cNvPr id="3" name="TextBox 2"/>
          <p:cNvSpPr txBox="1"/>
          <p:nvPr/>
        </p:nvSpPr>
        <p:spPr>
          <a:xfrm>
            <a:off x="2629989" y="4789714"/>
            <a:ext cx="5982788" cy="353943"/>
          </a:xfrm>
          <a:prstGeom prst="rect">
            <a:avLst/>
          </a:prstGeom>
          <a:noFill/>
        </p:spPr>
        <p:txBody>
          <a:bodyPr wrap="square" rtlCol="0">
            <a:spAutoFit/>
          </a:bodyPr>
          <a:lstStyle/>
          <a:p>
            <a:endParaRPr lang="en-US" sz="1700" dirty="0" smtClean="0"/>
          </a:p>
        </p:txBody>
      </p:sp>
      <p:sp>
        <p:nvSpPr>
          <p:cNvPr id="4" name="TextBox 3"/>
          <p:cNvSpPr txBox="1"/>
          <p:nvPr/>
        </p:nvSpPr>
        <p:spPr>
          <a:xfrm>
            <a:off x="1584960" y="2299063"/>
            <a:ext cx="6940731" cy="1323439"/>
          </a:xfrm>
          <a:prstGeom prst="rect">
            <a:avLst/>
          </a:prstGeom>
          <a:noFill/>
        </p:spPr>
        <p:txBody>
          <a:bodyPr wrap="square" rtlCol="0">
            <a:spAutoFit/>
          </a:bodyPr>
          <a:lstStyle/>
          <a:p>
            <a:pPr algn="ctr"/>
            <a:r>
              <a:rPr lang="en-US" sz="4000" b="1" dirty="0" smtClean="0">
                <a:solidFill>
                  <a:schemeClr val="bg1"/>
                </a:solidFill>
                <a:latin typeface="Times New Roman" panose="02020603050405020304" pitchFamily="18" charset="0"/>
                <a:cs typeface="Times New Roman" panose="02020603050405020304" pitchFamily="18" charset="0"/>
              </a:rPr>
              <a:t>END OF PROJECT </a:t>
            </a:r>
          </a:p>
          <a:p>
            <a:pPr algn="ctr"/>
            <a:r>
              <a:rPr lang="en-US" sz="4000" b="1" dirty="0" smtClean="0">
                <a:solidFill>
                  <a:schemeClr val="bg1"/>
                </a:solidFill>
                <a:latin typeface="Times New Roman" panose="02020603050405020304" pitchFamily="18" charset="0"/>
                <a:cs typeface="Times New Roman" panose="02020603050405020304" pitchFamily="18" charset="0"/>
              </a:rPr>
              <a:t>SUMMARY</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377441" y="4519749"/>
            <a:ext cx="6601096" cy="2092881"/>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Prepared by:</a:t>
            </a:r>
          </a:p>
          <a:p>
            <a:endParaRPr lang="en-US" sz="1600" b="1" dirty="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Nancy Cronin, MA</a:t>
            </a:r>
          </a:p>
          <a:p>
            <a:r>
              <a:rPr lang="en-US" sz="1600" b="1" dirty="0" smtClean="0">
                <a:latin typeface="Times New Roman" panose="02020603050405020304" pitchFamily="18" charset="0"/>
                <a:cs typeface="Times New Roman" panose="02020603050405020304" pitchFamily="18" charset="0"/>
              </a:rPr>
              <a:t>Executive Director MDDC</a:t>
            </a:r>
          </a:p>
          <a:p>
            <a:endParaRPr lang="en-US" sz="16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Donald C. Johnson, R.N., </a:t>
            </a:r>
            <a:r>
              <a:rPr lang="en-US" sz="1600" b="1" dirty="0" err="1">
                <a:latin typeface="Times New Roman" panose="02020603050405020304" pitchFamily="18" charset="0"/>
                <a:cs typeface="Times New Roman" panose="02020603050405020304" pitchFamily="18" charset="0"/>
              </a:rPr>
              <a:t>AScN</a:t>
            </a:r>
            <a:r>
              <a:rPr lang="en-US" sz="1600" b="1" dirty="0">
                <a:latin typeface="Times New Roman" panose="02020603050405020304" pitchFamily="18" charset="0"/>
                <a:cs typeface="Times New Roman" panose="02020603050405020304" pitchFamily="18" charset="0"/>
              </a:rPr>
              <a:t>, BSPA, MSBM, MBA, </a:t>
            </a:r>
            <a:r>
              <a:rPr lang="en-US" sz="1600" b="1" dirty="0" err="1">
                <a:latin typeface="Times New Roman" panose="02020603050405020304" pitchFamily="18" charset="0"/>
                <a:cs typeface="Times New Roman" panose="02020603050405020304" pitchFamily="18" charset="0"/>
              </a:rPr>
              <a:t>MSNEd</a:t>
            </a:r>
            <a:r>
              <a:rPr lang="en-US" sz="1600" b="1" dirty="0">
                <a:latin typeface="Times New Roman" panose="02020603050405020304" pitchFamily="18" charset="0"/>
                <a:cs typeface="Times New Roman" panose="02020603050405020304" pitchFamily="18" charset="0"/>
              </a:rPr>
              <a:t>. (pend) </a:t>
            </a:r>
          </a:p>
          <a:p>
            <a:r>
              <a:rPr lang="en-US" sz="1600" b="1" dirty="0">
                <a:latin typeface="Times New Roman" panose="02020603050405020304" pitchFamily="18" charset="0"/>
                <a:cs typeface="Times New Roman" panose="02020603050405020304" pitchFamily="18" charset="0"/>
              </a:rPr>
              <a:t>DD Health Project Coordinator</a:t>
            </a:r>
          </a:p>
          <a:p>
            <a:endParaRPr lang="en-US" dirty="0"/>
          </a:p>
        </p:txBody>
      </p:sp>
    </p:spTree>
    <p:extLst>
      <p:ext uri="{BB962C8B-B14F-4D97-AF65-F5344CB8AC3E}">
        <p14:creationId xmlns:p14="http://schemas.microsoft.com/office/powerpoint/2010/main" val="119943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334" y="3188224"/>
            <a:ext cx="5692060" cy="1325563"/>
          </a:xfrm>
        </p:spPr>
        <p:txBody>
          <a:bodyPr/>
          <a:lstStyle/>
          <a:p>
            <a:r>
              <a:rPr lang="en-US" sz="4000" b="1" dirty="0" smtClean="0">
                <a:latin typeface="Times New Roman" panose="02020603050405020304" pitchFamily="18" charset="0"/>
                <a:cs typeface="Times New Roman" panose="02020603050405020304" pitchFamily="18" charset="0"/>
              </a:rPr>
              <a:t>Lessons Learned</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03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14" y="337693"/>
            <a:ext cx="7886700" cy="1325563"/>
          </a:xfrm>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Perceived Barriers in </a:t>
            </a:r>
            <a:r>
              <a:rPr lang="en-US" sz="2800" b="1" dirty="0">
                <a:solidFill>
                  <a:schemeClr val="bg1"/>
                </a:solidFill>
                <a:latin typeface="Times New Roman" panose="02020603050405020304" pitchFamily="18" charset="0"/>
                <a:cs typeface="Times New Roman" panose="02020603050405020304" pitchFamily="18" charset="0"/>
              </a:rPr>
              <a:t>Implementing </a:t>
            </a:r>
            <a:r>
              <a:rPr lang="en-US" sz="2800" b="1" dirty="0" smtClean="0">
                <a:solidFill>
                  <a:schemeClr val="bg1"/>
                </a:solidFill>
                <a:latin typeface="Times New Roman" panose="02020603050405020304" pitchFamily="18" charset="0"/>
                <a:cs typeface="Times New Roman" panose="02020603050405020304" pitchFamily="18" charset="0"/>
              </a:rPr>
              <a:t>Changes</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755648" y="1354376"/>
            <a:ext cx="7168896" cy="4796219"/>
          </a:xfrm>
        </p:spPr>
        <p:txBody>
          <a:bodyPr/>
          <a:lstStyle/>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“Cost, Lack of support”</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“Reimbursement issues, Lack of being listened to from many providers”</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“Patient compliance” </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“Lack </a:t>
            </a:r>
            <a:r>
              <a:rPr lang="en-US" sz="2000" dirty="0">
                <a:latin typeface="Times New Roman" panose="02020603050405020304" pitchFamily="18" charset="0"/>
                <a:cs typeface="Times New Roman" panose="02020603050405020304" pitchFamily="18" charset="0"/>
              </a:rPr>
              <a:t>of insurance, cost, no dental available – consumer receives Social Security and can’t afford </a:t>
            </a:r>
            <a:r>
              <a:rPr lang="en-US" sz="2000" dirty="0" smtClean="0">
                <a:latin typeface="Times New Roman" panose="02020603050405020304" pitchFamily="18" charset="0"/>
                <a:cs typeface="Times New Roman" panose="02020603050405020304" pitchFamily="18" charset="0"/>
              </a:rPr>
              <a:t>dental”</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“Lack </a:t>
            </a:r>
            <a:r>
              <a:rPr lang="en-US" sz="2000" dirty="0">
                <a:latin typeface="Times New Roman" panose="02020603050405020304" pitchFamily="18" charset="0"/>
                <a:cs typeface="Times New Roman" panose="02020603050405020304" pitchFamily="18" charset="0"/>
              </a:rPr>
              <a:t>of services in the area, only one psychiatrist. No dentist that accepts </a:t>
            </a:r>
            <a:r>
              <a:rPr lang="en-US" sz="2000" dirty="0" smtClean="0">
                <a:latin typeface="Times New Roman" panose="02020603050405020304" pitchFamily="18" charset="0"/>
                <a:cs typeface="Times New Roman" panose="02020603050405020304" pitchFamily="18" charset="0"/>
              </a:rPr>
              <a:t>MaineCare</a:t>
            </a:r>
            <a:r>
              <a:rPr lang="en-US" sz="2000" dirty="0">
                <a:latin typeface="Times New Roman" panose="02020603050405020304" pitchFamily="18" charset="0"/>
                <a:cs typeface="Times New Roman" panose="02020603050405020304" pitchFamily="18" charset="0"/>
              </a:rPr>
              <a:t>, lack of adaptive </a:t>
            </a:r>
            <a:r>
              <a:rPr lang="en-US" sz="2000" dirty="0" smtClean="0">
                <a:latin typeface="Times New Roman" panose="02020603050405020304" pitchFamily="18" charset="0"/>
                <a:cs typeface="Times New Roman" panose="02020603050405020304" pitchFamily="18" charset="0"/>
              </a:rPr>
              <a:t>equipment”</a:t>
            </a:r>
            <a:endParaRPr lang="en-US" sz="2000" dirty="0">
              <a:latin typeface="Times New Roman" panose="02020603050405020304" pitchFamily="18" charset="0"/>
              <a:cs typeface="Times New Roman" panose="02020603050405020304" pitchFamily="18" charset="0"/>
            </a:endParaRP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is all together not enough money set aside for the social work, </a:t>
            </a:r>
            <a:r>
              <a:rPr lang="en-US" sz="2000" dirty="0" smtClean="0">
                <a:latin typeface="Times New Roman" panose="02020603050405020304" pitchFamily="18" charset="0"/>
                <a:cs typeface="Times New Roman" panose="02020603050405020304" pitchFamily="18" charset="0"/>
              </a:rPr>
              <a:t>caretakers, </a:t>
            </a:r>
            <a:r>
              <a:rPr lang="en-US" sz="2000" dirty="0">
                <a:latin typeface="Times New Roman" panose="02020603050405020304" pitchFamily="18" charset="0"/>
                <a:cs typeface="Times New Roman" panose="02020603050405020304" pitchFamily="18" charset="0"/>
              </a:rPr>
              <a:t>and healthcare. All of those things are barriers but I will do my best to work around </a:t>
            </a:r>
            <a:r>
              <a:rPr lang="en-US" sz="2000" dirty="0" smtClean="0">
                <a:latin typeface="Times New Roman" panose="02020603050405020304" pitchFamily="18" charset="0"/>
                <a:cs typeface="Times New Roman" panose="02020603050405020304" pitchFamily="18" charset="0"/>
              </a:rPr>
              <a:t>it”</a:t>
            </a:r>
            <a:endParaRPr lang="en-US" sz="2000" dirty="0"/>
          </a:p>
        </p:txBody>
      </p:sp>
    </p:spTree>
    <p:extLst>
      <p:ext uri="{BB962C8B-B14F-4D97-AF65-F5344CB8AC3E}">
        <p14:creationId xmlns:p14="http://schemas.microsoft.com/office/powerpoint/2010/main" val="16863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977"/>
            <a:ext cx="7886700" cy="787019"/>
          </a:xfrm>
        </p:spPr>
        <p:txBody>
          <a:bodyPr/>
          <a:lstStyle/>
          <a:p>
            <a:r>
              <a:rPr lang="en-US" sz="2800" b="1" dirty="0">
                <a:solidFill>
                  <a:schemeClr val="bg1"/>
                </a:solidFill>
                <a:latin typeface="Times New Roman" panose="02020603050405020304" pitchFamily="18" charset="0"/>
                <a:cs typeface="Times New Roman" panose="02020603050405020304" pitchFamily="18" charset="0"/>
              </a:rPr>
              <a:t>Information gained </a:t>
            </a:r>
            <a:r>
              <a:rPr lang="en-US" sz="2800" b="1" dirty="0" smtClean="0">
                <a:solidFill>
                  <a:schemeClr val="bg1"/>
                </a:solidFill>
                <a:latin typeface="Times New Roman" panose="02020603050405020304" pitchFamily="18" charset="0"/>
                <a:cs typeface="Times New Roman" panose="02020603050405020304" pitchFamily="18" charset="0"/>
              </a:rPr>
              <a:t>changed </a:t>
            </a:r>
            <a:r>
              <a:rPr lang="en-US" sz="2800" b="1" dirty="0">
                <a:solidFill>
                  <a:schemeClr val="bg1"/>
                </a:solidFill>
                <a:latin typeface="Times New Roman" panose="02020603050405020304" pitchFamily="18" charset="0"/>
                <a:cs typeface="Times New Roman" panose="02020603050405020304" pitchFamily="18" charset="0"/>
              </a:rPr>
              <a:t>the way </a:t>
            </a:r>
            <a:r>
              <a:rPr lang="en-US" sz="2800" b="1" dirty="0" smtClean="0">
                <a:solidFill>
                  <a:schemeClr val="bg1"/>
                </a:solidFill>
                <a:latin typeface="Times New Roman" panose="02020603050405020304" pitchFamily="18" charset="0"/>
                <a:cs typeface="Times New Roman" panose="02020603050405020304" pitchFamily="18" charset="0"/>
              </a:rPr>
              <a:t/>
            </a:r>
            <a:br>
              <a:rPr lang="en-US" sz="2800" b="1" dirty="0" smtClean="0">
                <a:solidFill>
                  <a:schemeClr val="bg1"/>
                </a:solidFill>
                <a:latin typeface="Times New Roman" panose="02020603050405020304" pitchFamily="18" charset="0"/>
                <a:cs typeface="Times New Roman" panose="02020603050405020304" pitchFamily="18" charset="0"/>
              </a:rPr>
            </a:br>
            <a:r>
              <a:rPr lang="en-US" sz="2800" b="1" dirty="0" smtClean="0">
                <a:solidFill>
                  <a:schemeClr val="bg1"/>
                </a:solidFill>
                <a:latin typeface="Times New Roman" panose="02020603050405020304" pitchFamily="18" charset="0"/>
                <a:cs typeface="Times New Roman" panose="02020603050405020304" pitchFamily="18" charset="0"/>
              </a:rPr>
              <a:t>you </a:t>
            </a:r>
            <a:r>
              <a:rPr lang="en-US" sz="2800" b="1" dirty="0">
                <a:solidFill>
                  <a:schemeClr val="bg1"/>
                </a:solidFill>
                <a:latin typeface="Times New Roman" panose="02020603050405020304" pitchFamily="18" charset="0"/>
                <a:cs typeface="Times New Roman" panose="02020603050405020304" pitchFamily="18" charset="0"/>
              </a:rPr>
              <a:t>deliver care to patients? </a:t>
            </a:r>
            <a:r>
              <a:rPr lang="en-US" sz="2800" b="1" dirty="0">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10512" y="1229031"/>
            <a:ext cx="7207134" cy="5198564"/>
          </a:xfrm>
        </p:spPr>
        <p:txBody>
          <a:bodyPr/>
          <a:lstStyle/>
          <a:p>
            <a:pPr marL="0" indent="0">
              <a:lnSpc>
                <a:spcPct val="100000"/>
              </a:lnSpc>
              <a:spcBef>
                <a:spcPts val="1000"/>
              </a:spcBef>
              <a:buNone/>
            </a:pPr>
            <a:r>
              <a:rPr lang="en-US" dirty="0" smtClean="0">
                <a:latin typeface="Times New Roman" panose="02020603050405020304" pitchFamily="18" charset="0"/>
                <a:cs typeface="Times New Roman" panose="02020603050405020304" pitchFamily="18" charset="0"/>
              </a:rPr>
              <a:t>90% of attendees agreed that this training would change the way that they provided care, (participant comments).</a:t>
            </a:r>
          </a:p>
          <a:p>
            <a:pPr marL="569913" lvl="1" indent="-284163">
              <a:lnSpc>
                <a:spcPct val="100000"/>
              </a:lnSpc>
              <a:spcBef>
                <a:spcPts val="1000"/>
              </a:spcBef>
              <a:buBlip>
                <a:blip r:embed="rId2"/>
              </a:buBlip>
            </a:pPr>
            <a:r>
              <a:rPr lang="en-US" sz="2000" dirty="0" smtClean="0">
                <a:latin typeface="Times New Roman" panose="02020603050405020304" pitchFamily="18" charset="0"/>
                <a:cs typeface="Times New Roman" panose="02020603050405020304" pitchFamily="18" charset="0"/>
              </a:rPr>
              <a:t>“Yes, there are so many amazing points made”</a:t>
            </a:r>
          </a:p>
          <a:p>
            <a:pPr marL="569913" lvl="1" indent="-284163">
              <a:lnSpc>
                <a:spcPct val="100000"/>
              </a:lnSpc>
              <a:spcBef>
                <a:spcPts val="1000"/>
              </a:spcBef>
              <a:buBlip>
                <a:blip r:embed="rId2"/>
              </a:buBlip>
            </a:pPr>
            <a:r>
              <a:rPr lang="en-US" sz="2000" dirty="0" smtClean="0">
                <a:latin typeface="Times New Roman" panose="02020603050405020304" pitchFamily="18" charset="0"/>
                <a:cs typeface="Times New Roman" panose="02020603050405020304" pitchFamily="18" charset="0"/>
              </a:rPr>
              <a:t>“Yes, absolutely”</a:t>
            </a:r>
          </a:p>
          <a:p>
            <a:pPr marL="569913" lvl="1" indent="-284163">
              <a:lnSpc>
                <a:spcPct val="100000"/>
              </a:lnSpc>
              <a:spcBef>
                <a:spcPts val="1000"/>
              </a:spcBef>
              <a:buBlip>
                <a:blip r:embed="rId2"/>
              </a:buBlip>
            </a:pPr>
            <a:r>
              <a:rPr lang="en-US" sz="2000" dirty="0" smtClean="0">
                <a:latin typeface="Times New Roman" panose="02020603050405020304" pitchFamily="18" charset="0"/>
                <a:cs typeface="Times New Roman" panose="02020603050405020304" pitchFamily="18" charset="0"/>
              </a:rPr>
              <a:t>“Yes, be more aware of pain management”</a:t>
            </a:r>
          </a:p>
          <a:p>
            <a:pPr marL="569913" lvl="1" indent="-284163">
              <a:lnSpc>
                <a:spcPct val="100000"/>
              </a:lnSpc>
              <a:spcBef>
                <a:spcPts val="1000"/>
              </a:spcBef>
              <a:buBlip>
                <a:blip r:embed="rId2"/>
              </a:buBlip>
            </a:pPr>
            <a:r>
              <a:rPr lang="en-US" sz="2000" dirty="0" smtClean="0">
                <a:latin typeface="Times New Roman" panose="02020603050405020304" pitchFamily="18" charset="0"/>
                <a:cs typeface="Times New Roman" panose="02020603050405020304" pitchFamily="18" charset="0"/>
              </a:rPr>
              <a:t>“Yes, I will be more caring and compassionate”</a:t>
            </a:r>
          </a:p>
          <a:p>
            <a:pPr marL="569913" lvl="1" indent="-284163">
              <a:lnSpc>
                <a:spcPct val="100000"/>
              </a:lnSpc>
              <a:spcBef>
                <a:spcPts val="1000"/>
              </a:spcBef>
              <a:buBlip>
                <a:blip r:embed="rId2"/>
              </a:buBlip>
            </a:pPr>
            <a:r>
              <a:rPr lang="en-US" sz="2000" dirty="0" smtClean="0">
                <a:latin typeface="Times New Roman" panose="02020603050405020304" pitchFamily="18" charset="0"/>
                <a:cs typeface="Times New Roman" panose="02020603050405020304" pitchFamily="18" charset="0"/>
              </a:rPr>
              <a:t>“Yes, it will influence me but no change since I am not practicing”</a:t>
            </a:r>
          </a:p>
          <a:p>
            <a:pPr marL="569913" lvl="1" indent="-284163">
              <a:lnSpc>
                <a:spcPct val="100000"/>
              </a:lnSpc>
              <a:spcBef>
                <a:spcPts val="1000"/>
              </a:spcBef>
              <a:buBlip>
                <a:blip r:embed="rId2"/>
              </a:buBlip>
            </a:pPr>
            <a:r>
              <a:rPr lang="en-US" sz="2000" dirty="0" smtClean="0">
                <a:latin typeface="Times New Roman" panose="02020603050405020304" pitchFamily="18" charset="0"/>
                <a:cs typeface="Times New Roman" panose="02020603050405020304" pitchFamily="18" charset="0"/>
              </a:rPr>
              <a:t>“Yes</a:t>
            </a:r>
            <a:r>
              <a:rPr lang="en-US" sz="2000" dirty="0">
                <a:latin typeface="Times New Roman" panose="02020603050405020304" pitchFamily="18" charset="0"/>
                <a:cs typeface="Times New Roman" panose="02020603050405020304" pitchFamily="18" charset="0"/>
              </a:rPr>
              <a:t>, just </a:t>
            </a:r>
            <a:r>
              <a:rPr lang="en-US" sz="2000" dirty="0" smtClean="0">
                <a:latin typeface="Times New Roman" panose="02020603050405020304" pitchFamily="18" charset="0"/>
                <a:cs typeface="Times New Roman" panose="02020603050405020304" pitchFamily="18" charset="0"/>
              </a:rPr>
              <a:t>knowing </a:t>
            </a:r>
            <a:r>
              <a:rPr lang="en-US" sz="2000" dirty="0">
                <a:latin typeface="Times New Roman" panose="02020603050405020304" pitchFamily="18" charset="0"/>
                <a:cs typeface="Times New Roman" panose="02020603050405020304" pitchFamily="18" charset="0"/>
              </a:rPr>
              <a:t>to include a better physical exam when patients have a poorer communication and ask </a:t>
            </a:r>
            <a:r>
              <a:rPr lang="en-US" sz="2000" dirty="0" smtClean="0">
                <a:latin typeface="Times New Roman" panose="02020603050405020304" pitchFamily="18" charset="0"/>
                <a:cs typeface="Times New Roman" panose="02020603050405020304" pitchFamily="18" charset="0"/>
              </a:rPr>
              <a:t>questions </a:t>
            </a:r>
            <a:r>
              <a:rPr lang="en-US" sz="2000" dirty="0">
                <a:latin typeface="Times New Roman" panose="02020603050405020304" pitchFamily="18" charset="0"/>
                <a:cs typeface="Times New Roman" panose="02020603050405020304" pitchFamily="18" charset="0"/>
              </a:rPr>
              <a:t>that are important to their </a:t>
            </a:r>
            <a:r>
              <a:rPr lang="en-US" sz="2000" dirty="0" smtClean="0">
                <a:latin typeface="Times New Roman" panose="02020603050405020304" pitchFamily="18" charset="0"/>
                <a:cs typeface="Times New Roman" panose="02020603050405020304" pitchFamily="18" charset="0"/>
              </a:rPr>
              <a:t>health, </a:t>
            </a:r>
            <a:r>
              <a:rPr lang="en-US" sz="2000" dirty="0">
                <a:latin typeface="Times New Roman" panose="02020603050405020304" pitchFamily="18" charset="0"/>
                <a:cs typeface="Times New Roman" panose="02020603050405020304" pitchFamily="18" charset="0"/>
              </a:rPr>
              <a:t>including sexual health. This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talk </a:t>
            </a:r>
            <a:r>
              <a:rPr lang="en-US" sz="2000" dirty="0">
                <a:latin typeface="Times New Roman" panose="02020603050405020304" pitchFamily="18" charset="0"/>
                <a:cs typeface="Times New Roman" panose="02020603050405020304" pitchFamily="18" charset="0"/>
              </a:rPr>
              <a:t>opened up eyes to a misconception I had </a:t>
            </a:r>
            <a:r>
              <a:rPr lang="en-US" sz="2000" dirty="0" smtClean="0">
                <a:latin typeface="Times New Roman" panose="02020603050405020304" pitchFamily="18" charset="0"/>
                <a:cs typeface="Times New Roman" panose="02020603050405020304" pitchFamily="18" charset="0"/>
              </a:rPr>
              <a:t>made”</a:t>
            </a:r>
          </a:p>
          <a:p>
            <a:pPr marL="569913" lvl="1" indent="-284163">
              <a:lnSpc>
                <a:spcPct val="100000"/>
              </a:lnSpc>
              <a:spcBef>
                <a:spcPts val="1000"/>
              </a:spcBef>
              <a:buBlip>
                <a:blip r:embed="rId2"/>
              </a:buBlip>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“Yes, Making sure to look a the patient as a patient and </a:t>
            </a:r>
            <a:br>
              <a:rPr lang="en-US" sz="2000" dirty="0" smtClean="0">
                <a:latin typeface="Times New Roman" panose="02020603050405020304" pitchFamily="18" charset="0"/>
                <a:ea typeface="Calibri" panose="020F0502020204030204" pitchFamily="34" charset="0"/>
                <a:cs typeface="Times New Roman" panose="02020603050405020304" pitchFamily="18" charset="0"/>
              </a:rPr>
            </a:br>
            <a:r>
              <a:rPr lang="en-US" sz="2000" dirty="0" smtClean="0">
                <a:latin typeface="Times New Roman" panose="02020603050405020304" pitchFamily="18" charset="0"/>
                <a:ea typeface="Calibri" panose="020F0502020204030204" pitchFamily="34" charset="0"/>
                <a:cs typeface="Times New Roman" panose="02020603050405020304" pitchFamily="18" charset="0"/>
              </a:rPr>
              <a:t>not a disability”</a:t>
            </a: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9251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17" y="153633"/>
            <a:ext cx="8414766" cy="777875"/>
          </a:xfrm>
        </p:spPr>
        <p:txBody>
          <a:bodyPr/>
          <a:lstStyle/>
          <a:p>
            <a:r>
              <a:rPr lang="en-US" sz="2800" b="1" dirty="0">
                <a:solidFill>
                  <a:schemeClr val="bg1"/>
                </a:solidFill>
                <a:latin typeface="Times New Roman" panose="02020603050405020304" pitchFamily="18" charset="0"/>
                <a:cs typeface="Times New Roman" panose="02020603050405020304" pitchFamily="18" charset="0"/>
              </a:rPr>
              <a:t>Information gained change the way you </a:t>
            </a:r>
            <a:br>
              <a:rPr lang="en-US" sz="2800" b="1" dirty="0">
                <a:solidFill>
                  <a:schemeClr val="bg1"/>
                </a:solidFill>
                <a:latin typeface="Times New Roman" panose="02020603050405020304" pitchFamily="18" charset="0"/>
                <a:cs typeface="Times New Roman" panose="02020603050405020304" pitchFamily="18" charset="0"/>
              </a:rPr>
            </a:br>
            <a:r>
              <a:rPr lang="en-US" sz="2800" b="1" dirty="0">
                <a:solidFill>
                  <a:schemeClr val="bg1"/>
                </a:solidFill>
                <a:latin typeface="Times New Roman" panose="02020603050405020304" pitchFamily="18" charset="0"/>
                <a:cs typeface="Times New Roman" panose="02020603050405020304" pitchFamily="18" charset="0"/>
              </a:rPr>
              <a:t>deliver care to patients?  </a:t>
            </a:r>
            <a:r>
              <a:rPr lang="en-US" sz="3600" dirty="0"/>
              <a:t/>
            </a:r>
            <a:br>
              <a:rPr lang="en-US" sz="3600" dirty="0"/>
            </a:br>
            <a:r>
              <a:rPr lang="en-US" dirty="0"/>
              <a:t/>
            </a:r>
            <a:br>
              <a:rPr lang="en-US" dirty="0"/>
            </a:br>
            <a:endParaRPr lang="en-US" dirty="0"/>
          </a:p>
        </p:txBody>
      </p:sp>
      <p:sp>
        <p:nvSpPr>
          <p:cNvPr id="3" name="Content Placeholder 2"/>
          <p:cNvSpPr>
            <a:spLocks noGrp="1"/>
          </p:cNvSpPr>
          <p:nvPr>
            <p:ph idx="1"/>
          </p:nvPr>
        </p:nvSpPr>
        <p:spPr>
          <a:xfrm>
            <a:off x="1946786" y="1553497"/>
            <a:ext cx="6568563" cy="4623466"/>
          </a:xfrm>
        </p:spPr>
        <p:txBody>
          <a:bodyPr/>
          <a:lstStyle/>
          <a:p>
            <a:pPr marL="0" indent="0">
              <a:lnSpc>
                <a:spcPct val="100000"/>
              </a:lnSpc>
              <a:spcBef>
                <a:spcPts val="1800"/>
              </a:spcBef>
              <a:buNone/>
            </a:pPr>
            <a:r>
              <a:rPr lang="en-US" sz="2000" dirty="0">
                <a:latin typeface="Times New Roman" panose="02020603050405020304" pitchFamily="18" charset="0"/>
                <a:cs typeface="Times New Roman" panose="02020603050405020304" pitchFamily="18" charset="0"/>
              </a:rPr>
              <a:t>10% of attendees stated that this would </a:t>
            </a:r>
            <a:r>
              <a:rPr lang="en-US" sz="2000" b="1" dirty="0" smtClean="0">
                <a:latin typeface="Times New Roman" panose="02020603050405020304" pitchFamily="18" charset="0"/>
                <a:cs typeface="Times New Roman" panose="02020603050405020304" pitchFamily="18" charset="0"/>
              </a:rPr>
              <a:t>NOT </a:t>
            </a:r>
            <a:r>
              <a:rPr lang="en-US" sz="2000" dirty="0">
                <a:latin typeface="Times New Roman" panose="02020603050405020304" pitchFamily="18" charset="0"/>
                <a:cs typeface="Times New Roman" panose="02020603050405020304" pitchFamily="18" charset="0"/>
              </a:rPr>
              <a:t>change the way that they provided care.</a:t>
            </a:r>
          </a:p>
          <a:p>
            <a:pPr lvl="1" indent="-228600">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No, it just reinforces the care I give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1" indent="-228600">
              <a:lnSpc>
                <a:spcPct val="100000"/>
              </a:lnSpc>
              <a:spcBef>
                <a:spcPts val="1800"/>
              </a:spcBef>
              <a:buBlip>
                <a:blip r:embed="rId2"/>
              </a:buBlip>
            </a:pPr>
            <a:r>
              <a:rPr lang="en-US" sz="2000" dirty="0">
                <a:latin typeface="Times New Roman" panose="02020603050405020304" pitchFamily="18" charset="0"/>
                <a:cs typeface="Times New Roman" panose="02020603050405020304" pitchFamily="18" charset="0"/>
              </a:rPr>
              <a:t>“Not </a:t>
            </a:r>
            <a:r>
              <a:rPr lang="en-US" sz="2000" dirty="0" smtClean="0">
                <a:latin typeface="Times New Roman" panose="02020603050405020304" pitchFamily="18" charset="0"/>
                <a:cs typeface="Times New Roman" panose="02020603050405020304" pitchFamily="18" charset="0"/>
              </a:rPr>
              <a:t>directly, </a:t>
            </a:r>
            <a:r>
              <a:rPr lang="en-US" sz="2000" dirty="0">
                <a:latin typeface="Times New Roman" panose="02020603050405020304" pitchFamily="18" charset="0"/>
                <a:cs typeface="Times New Roman" panose="02020603050405020304" pitchFamily="18" charset="0"/>
              </a:rPr>
              <a:t>but it was very interesting</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1" indent="-228600">
              <a:lnSpc>
                <a:spcPct val="100000"/>
              </a:lnSpc>
              <a:spcBef>
                <a:spcPts val="1800"/>
              </a:spcBef>
              <a:buBlip>
                <a:blip r:embed="rId2"/>
              </a:buBlip>
            </a:pPr>
            <a:r>
              <a:rPr lang="en-US" sz="2000" dirty="0">
                <a:latin typeface="Times New Roman" panose="02020603050405020304" pitchFamily="18" charset="0"/>
                <a:cs typeface="Times New Roman" panose="02020603050405020304" pitchFamily="18" charset="0"/>
              </a:rPr>
              <a:t>“Not </a:t>
            </a:r>
            <a:r>
              <a:rPr lang="en-US" sz="2000" dirty="0" smtClean="0">
                <a:latin typeface="Times New Roman" panose="02020603050405020304" pitchFamily="18" charset="0"/>
                <a:cs typeface="Times New Roman" panose="02020603050405020304" pitchFamily="18" charset="0"/>
              </a:rPr>
              <a:t>especially, </a:t>
            </a:r>
            <a:r>
              <a:rPr lang="en-US" sz="2000" dirty="0">
                <a:latin typeface="Times New Roman" panose="02020603050405020304" pitchFamily="18" charset="0"/>
                <a:cs typeface="Times New Roman" panose="02020603050405020304" pitchFamily="18" charset="0"/>
              </a:rPr>
              <a:t>it is common sense”</a:t>
            </a:r>
          </a:p>
          <a:p>
            <a:pPr>
              <a:lnSpc>
                <a:spcPct val="150000"/>
              </a:lnSpc>
            </a:pPr>
            <a:endParaRPr lang="en-US" dirty="0"/>
          </a:p>
        </p:txBody>
      </p:sp>
    </p:spTree>
    <p:extLst>
      <p:ext uri="{BB962C8B-B14F-4D97-AF65-F5344CB8AC3E}">
        <p14:creationId xmlns:p14="http://schemas.microsoft.com/office/powerpoint/2010/main" val="1008548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3 Month Follow </a:t>
            </a:r>
            <a:r>
              <a:rPr lang="en-US" sz="2800" b="1" dirty="0">
                <a:solidFill>
                  <a:schemeClr val="bg1"/>
                </a:solidFill>
                <a:latin typeface="Times New Roman" panose="02020603050405020304" pitchFamily="18" charset="0"/>
                <a:cs typeface="Times New Roman" panose="02020603050405020304" pitchFamily="18" charset="0"/>
              </a:rPr>
              <a:t>U</a:t>
            </a:r>
            <a:r>
              <a:rPr lang="en-US" sz="2800" b="1" dirty="0" smtClean="0">
                <a:solidFill>
                  <a:schemeClr val="bg1"/>
                </a:solidFill>
                <a:latin typeface="Times New Roman" panose="02020603050405020304" pitchFamily="18" charset="0"/>
                <a:cs typeface="Times New Roman" panose="02020603050405020304" pitchFamily="18" charset="0"/>
              </a:rPr>
              <a:t>p</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088" y="1690688"/>
            <a:ext cx="7165223" cy="5038344"/>
          </a:xfrm>
          <a:prstGeom prst="rect">
            <a:avLst/>
          </a:prstGeom>
        </p:spPr>
      </p:pic>
    </p:spTree>
    <p:extLst>
      <p:ext uri="{BB962C8B-B14F-4D97-AF65-F5344CB8AC3E}">
        <p14:creationId xmlns:p14="http://schemas.microsoft.com/office/powerpoint/2010/main" val="3033711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800" b="1" dirty="0" smtClean="0">
                <a:solidFill>
                  <a:schemeClr val="bg1"/>
                </a:solidFill>
                <a:latin typeface="Times New Roman" panose="02020603050405020304" pitchFamily="18" charset="0"/>
                <a:cs typeface="Times New Roman" panose="02020603050405020304" pitchFamily="18" charset="0"/>
              </a:rPr>
              <a:t>3 Month Follow </a:t>
            </a:r>
            <a:r>
              <a:rPr lang="en-US" sz="2800" b="1" dirty="0">
                <a:solidFill>
                  <a:schemeClr val="bg1"/>
                </a:solidFill>
                <a:latin typeface="Times New Roman" panose="02020603050405020304" pitchFamily="18" charset="0"/>
                <a:cs typeface="Times New Roman" panose="02020603050405020304" pitchFamily="18" charset="0"/>
              </a:rPr>
              <a:t>U</a:t>
            </a:r>
            <a:r>
              <a:rPr lang="en-US" sz="2800" b="1" dirty="0" smtClean="0">
                <a:solidFill>
                  <a:schemeClr val="bg1"/>
                </a:solidFill>
                <a:latin typeface="Times New Roman" panose="02020603050405020304" pitchFamily="18" charset="0"/>
                <a:cs typeface="Times New Roman" panose="02020603050405020304" pitchFamily="18" charset="0"/>
              </a:rPr>
              <a:t>p </a:t>
            </a:r>
            <a:r>
              <a:rPr lang="en-US" sz="2800" dirty="0" smtClean="0">
                <a:solidFill>
                  <a:schemeClr val="bg1"/>
                </a:solidFill>
              </a:rPr>
              <a:t/>
            </a:r>
            <a:br>
              <a:rPr lang="en-US" sz="2800" dirty="0" smtClean="0">
                <a:solidFill>
                  <a:schemeClr val="bg1"/>
                </a:solidFill>
              </a:rPr>
            </a:br>
            <a:endParaRPr lang="en-US" sz="28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080" y="1690688"/>
            <a:ext cx="7260336" cy="5107978"/>
          </a:xfrm>
          <a:prstGeom prst="rect">
            <a:avLst/>
          </a:prstGeom>
        </p:spPr>
      </p:pic>
    </p:spTree>
    <p:extLst>
      <p:ext uri="{BB962C8B-B14F-4D97-AF65-F5344CB8AC3E}">
        <p14:creationId xmlns:p14="http://schemas.microsoft.com/office/powerpoint/2010/main" val="168748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3 Month Follow </a:t>
            </a:r>
            <a:r>
              <a:rPr lang="en-US" sz="2800" b="1" dirty="0">
                <a:solidFill>
                  <a:schemeClr val="bg1"/>
                </a:solidFill>
                <a:latin typeface="Times New Roman" panose="02020603050405020304" pitchFamily="18" charset="0"/>
                <a:cs typeface="Times New Roman" panose="02020603050405020304" pitchFamily="18" charset="0"/>
              </a:rPr>
              <a:t>U</a:t>
            </a:r>
            <a:r>
              <a:rPr lang="en-US" sz="2800" b="1" dirty="0" smtClean="0">
                <a:solidFill>
                  <a:schemeClr val="bg1"/>
                </a:solidFill>
                <a:latin typeface="Times New Roman" panose="02020603050405020304" pitchFamily="18" charset="0"/>
                <a:cs typeface="Times New Roman" panose="02020603050405020304" pitchFamily="18" charset="0"/>
              </a:rPr>
              <a:t>p  </a:t>
            </a:r>
            <a:r>
              <a:rPr lang="en-US" sz="3200" dirty="0" smtClean="0">
                <a:solidFill>
                  <a:schemeClr val="bg1"/>
                </a:solidFill>
              </a:rPr>
              <a:t/>
            </a:r>
            <a:br>
              <a:rPr lang="en-US" sz="3200" dirty="0" smtClean="0">
                <a:solidFill>
                  <a:schemeClr val="bg1"/>
                </a:solidFill>
              </a:rPr>
            </a:br>
            <a:endParaRPr lang="en-US" sz="32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088" y="1837944"/>
            <a:ext cx="7232904" cy="4956048"/>
          </a:xfrm>
          <a:prstGeom prst="rect">
            <a:avLst/>
          </a:prstGeom>
        </p:spPr>
      </p:pic>
    </p:spTree>
    <p:extLst>
      <p:ext uri="{BB962C8B-B14F-4D97-AF65-F5344CB8AC3E}">
        <p14:creationId xmlns:p14="http://schemas.microsoft.com/office/powerpoint/2010/main" val="253790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09" y="69023"/>
            <a:ext cx="8948691" cy="1042416"/>
          </a:xfrm>
        </p:spPr>
        <p:txBody>
          <a:bodyPr/>
          <a:lstStyle/>
          <a:p>
            <a:r>
              <a:rPr lang="en-US" sz="2400" b="1" dirty="0" smtClean="0">
                <a:solidFill>
                  <a:schemeClr val="bg1"/>
                </a:solidFill>
                <a:latin typeface="Times New Roman" panose="02020603050405020304" pitchFamily="18" charset="0"/>
                <a:cs typeface="Times New Roman" panose="02020603050405020304" pitchFamily="18" charset="0"/>
              </a:rPr>
              <a:t>Comments: </a:t>
            </a:r>
            <a:br>
              <a:rPr lang="en-US" sz="2400" b="1" dirty="0" smtClean="0">
                <a:solidFill>
                  <a:schemeClr val="bg1"/>
                </a:solidFill>
                <a:latin typeface="Times New Roman" panose="02020603050405020304" pitchFamily="18" charset="0"/>
                <a:cs typeface="Times New Roman" panose="02020603050405020304" pitchFamily="18" charset="0"/>
              </a:rPr>
            </a:br>
            <a:r>
              <a:rPr lang="en-US" sz="2400" b="1" dirty="0" smtClean="0">
                <a:solidFill>
                  <a:schemeClr val="bg1"/>
                </a:solidFill>
                <a:latin typeface="Times New Roman" panose="02020603050405020304" pitchFamily="18" charset="0"/>
                <a:cs typeface="Times New Roman" panose="02020603050405020304" pitchFamily="18" charset="0"/>
              </a:rPr>
              <a:t>If </a:t>
            </a:r>
            <a:r>
              <a:rPr lang="en-US" sz="2400" b="1" dirty="0">
                <a:solidFill>
                  <a:schemeClr val="bg1"/>
                </a:solidFill>
                <a:latin typeface="Times New Roman" panose="02020603050405020304" pitchFamily="18" charset="0"/>
                <a:cs typeface="Times New Roman" panose="02020603050405020304" pitchFamily="18" charset="0"/>
              </a:rPr>
              <a:t>you made changes to how you care for your patients with I/DD, do you believe that these changes have improved their care?</a:t>
            </a:r>
            <a:r>
              <a:rPr lang="en-US" sz="2000" b="1" dirty="0"/>
              <a:t/>
            </a:r>
            <a:br>
              <a:rPr lang="en-US" sz="2000" b="1" dirty="0"/>
            </a:br>
            <a:endParaRPr lang="en-US" sz="2000" dirty="0"/>
          </a:p>
        </p:txBody>
      </p:sp>
      <p:sp>
        <p:nvSpPr>
          <p:cNvPr id="3" name="Rectangle 2"/>
          <p:cNvSpPr/>
          <p:nvPr/>
        </p:nvSpPr>
        <p:spPr>
          <a:xfrm>
            <a:off x="1728216" y="1337300"/>
            <a:ext cx="7150608" cy="5236177"/>
          </a:xfrm>
          <a:prstGeom prst="rect">
            <a:avLst/>
          </a:prstGeom>
        </p:spPr>
        <p:txBody>
          <a:bodyPr wrap="square">
            <a:spAutoFit/>
          </a:bodyPr>
          <a:lstStyle/>
          <a:p>
            <a:pPr marL="285750" indent="-285750">
              <a:spcBef>
                <a:spcPts val="18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“Better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communication is a very important key. I personally have focused on my listening skills as well as my body language</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spcBef>
                <a:spcPts val="18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“Asking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different questions regarding care and health/medical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issues.”</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18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“Often times changes that should be made are not carried through within group homes due to staffing changes or needs or training needs.”</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18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have had little opportunity to put changes into practice</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18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have a child with DD, I was already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sensitive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 issues of individuals with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I/DD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prior to the training</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18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feel I have a better awareness to their disabilities and therefore communicate differently to ensure the best care</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886988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640" y="1422245"/>
            <a:ext cx="7452360" cy="4555093"/>
          </a:xfrm>
          <a:prstGeom prst="rect">
            <a:avLst/>
          </a:prstGeom>
        </p:spPr>
        <p:txBody>
          <a:bodyPr wrap="square">
            <a:spAutoFit/>
          </a:bodyPr>
          <a:lstStyle/>
          <a:p>
            <a:pPr marL="285750" indent="-285750">
              <a:spcBef>
                <a:spcPts val="12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am aware of the support services. Useful information professionally and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personally”</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12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“It has improved their care, however it is still an uphill battle to train staff in proper care techniques and to ensure they continue with proper habits”</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12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have recommended the assessment to caseworkers and several home administrators seeking better medical services. They have found the tool useful when informing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PCP or specialist of their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concerns”</a:t>
            </a:r>
            <a:r>
              <a:rPr lang="en-US" sz="2000" dirty="0">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1200"/>
              </a:spcBef>
              <a:buBlip>
                <a:blip r:embed="rId2"/>
              </a:buBlip>
            </a:pP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“We </a:t>
            </a:r>
            <a:r>
              <a:rPr lang="en-US"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support individuals with a great deal of knowledge. Season staff that have worked in field many years. We were currently supporting individuals with many of the subjects touched upon at the training but I was a great review of what we already </a:t>
            </a:r>
            <a:r>
              <a:rPr lang="en-US"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do”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246888" y="3724"/>
            <a:ext cx="8805672" cy="1200329"/>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Comments: </a:t>
            </a:r>
            <a:br>
              <a:rPr lang="en-US" sz="2400" b="1" dirty="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If you made changes to how you care for your patients with I/DD, do you believe that these changes have improved their care?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367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6 Month Follow </a:t>
            </a:r>
            <a:r>
              <a:rPr lang="en-US" sz="2800" b="1" dirty="0">
                <a:solidFill>
                  <a:schemeClr val="bg1"/>
                </a:solidFill>
                <a:latin typeface="Times New Roman" panose="02020603050405020304" pitchFamily="18" charset="0"/>
                <a:cs typeface="Times New Roman" panose="02020603050405020304" pitchFamily="18" charset="0"/>
              </a:rPr>
              <a:t>U</a:t>
            </a:r>
            <a:r>
              <a:rPr lang="en-US" sz="2800" b="1" dirty="0" smtClean="0">
                <a:solidFill>
                  <a:schemeClr val="bg1"/>
                </a:solidFill>
                <a:latin typeface="Times New Roman" panose="02020603050405020304" pitchFamily="18" charset="0"/>
                <a:cs typeface="Times New Roman" panose="02020603050405020304" pitchFamily="18" charset="0"/>
              </a:rPr>
              <a:t>p</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522" y="1335024"/>
            <a:ext cx="7121886" cy="4589450"/>
          </a:xfrm>
          <a:prstGeom prst="rect">
            <a:avLst/>
          </a:prstGeom>
        </p:spPr>
      </p:pic>
    </p:spTree>
    <p:extLst>
      <p:ext uri="{BB962C8B-B14F-4D97-AF65-F5344CB8AC3E}">
        <p14:creationId xmlns:p14="http://schemas.microsoft.com/office/powerpoint/2010/main" val="3728731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Hypothesis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828800" y="1474838"/>
            <a:ext cx="6995160" cy="5113287"/>
          </a:xfrm>
          <a:prstGeom prst="rect">
            <a:avLst/>
          </a:prstGeom>
        </p:spPr>
        <p:txBody>
          <a:bodyPr/>
          <a:lstStyle/>
          <a:p>
            <a:pPr marL="227013" indent="-227013">
              <a:lnSpc>
                <a:spcPct val="100000"/>
              </a:lnSpc>
              <a:spcBef>
                <a:spcPts val="1800"/>
              </a:spcBef>
              <a:buBlip>
                <a:blip r:embed="rId2"/>
              </a:buBlip>
            </a:pPr>
            <a:r>
              <a:rPr lang="en-US" sz="2000" dirty="0">
                <a:latin typeface="Times New Roman" panose="02020603050405020304" pitchFamily="18" charset="0"/>
                <a:cs typeface="Times New Roman" panose="02020603050405020304" pitchFamily="18" charset="0"/>
              </a:rPr>
              <a:t>Hypothesis Background:  Medical and community professionals who work with Individuals with Developmental Disabilities (DD) do not have the information and tools needed to ensure that patients with DD have access to coordinated, comprehensive healthcare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227013"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Hypothesis</a:t>
            </a:r>
            <a:r>
              <a:rPr lang="en-US" sz="2000" dirty="0">
                <a:latin typeface="Times New Roman" panose="02020603050405020304" pitchFamily="18" charset="0"/>
                <a:cs typeface="Times New Roman" panose="02020603050405020304" pitchFamily="18" charset="0"/>
              </a:rPr>
              <a:t>:  If medical and community </a:t>
            </a:r>
            <a:r>
              <a:rPr lang="en-US" sz="2000" dirty="0" smtClean="0">
                <a:latin typeface="Times New Roman" panose="02020603050405020304" pitchFamily="18" charset="0"/>
                <a:cs typeface="Times New Roman" panose="02020603050405020304" pitchFamily="18" charset="0"/>
              </a:rPr>
              <a:t>professionals receive training and tools to identify behavior as an indicator of underlying medical conditions, then they will be more likely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to treat co-morbid health issues earlier as opposed to automatically interpret challenging behavior as a mental health condition.</a:t>
            </a:r>
            <a:endParaRPr lang="en-US" sz="2000" dirty="0">
              <a:latin typeface="Times New Roman" panose="02020603050405020304" pitchFamily="18" charset="0"/>
              <a:cs typeface="Times New Roman" panose="02020603050405020304" pitchFamily="18" charset="0"/>
            </a:endParaRPr>
          </a:p>
          <a:p>
            <a:pPr>
              <a:buBlip>
                <a:blip r:embed="rId2"/>
              </a:buBlip>
            </a:pPr>
            <a:endParaRPr lang="en-US" dirty="0"/>
          </a:p>
          <a:p>
            <a:pPr marL="0" indent="0">
              <a:buNone/>
            </a:pPr>
            <a:endParaRPr lang="en-US" dirty="0"/>
          </a:p>
        </p:txBody>
      </p:sp>
    </p:spTree>
    <p:extLst>
      <p:ext uri="{BB962C8B-B14F-4D97-AF65-F5344CB8AC3E}">
        <p14:creationId xmlns:p14="http://schemas.microsoft.com/office/powerpoint/2010/main" val="3878284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6 Month </a:t>
            </a:r>
            <a:r>
              <a:rPr lang="en-US" sz="2800" b="1" dirty="0">
                <a:solidFill>
                  <a:schemeClr val="bg1"/>
                </a:solidFill>
                <a:latin typeface="Times New Roman" panose="02020603050405020304" pitchFamily="18" charset="0"/>
                <a:cs typeface="Times New Roman" panose="02020603050405020304" pitchFamily="18" charset="0"/>
              </a:rPr>
              <a:t>F</a:t>
            </a:r>
            <a:r>
              <a:rPr lang="en-US" sz="2800" b="1" dirty="0" smtClean="0">
                <a:solidFill>
                  <a:schemeClr val="bg1"/>
                </a:solidFill>
                <a:latin typeface="Times New Roman" panose="02020603050405020304" pitchFamily="18" charset="0"/>
                <a:cs typeface="Times New Roman" panose="02020603050405020304" pitchFamily="18" charset="0"/>
              </a:rPr>
              <a:t>ollow </a:t>
            </a:r>
            <a:r>
              <a:rPr lang="en-US" sz="2800" b="1" dirty="0">
                <a:solidFill>
                  <a:schemeClr val="bg1"/>
                </a:solidFill>
                <a:latin typeface="Times New Roman" panose="02020603050405020304" pitchFamily="18" charset="0"/>
                <a:cs typeface="Times New Roman" panose="02020603050405020304" pitchFamily="18" charset="0"/>
              </a:rPr>
              <a:t>U</a:t>
            </a:r>
            <a:r>
              <a:rPr lang="en-US" sz="2800" b="1" dirty="0" smtClean="0">
                <a:solidFill>
                  <a:schemeClr val="bg1"/>
                </a:solidFill>
                <a:latin typeface="Times New Roman" panose="02020603050405020304" pitchFamily="18" charset="0"/>
                <a:cs typeface="Times New Roman" panose="02020603050405020304" pitchFamily="18" charset="0"/>
              </a:rPr>
              <a:t>p</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086607" y="1450765"/>
            <a:ext cx="6964177" cy="954107"/>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Since the training, have you changed how you care for individuals with DD?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872" y="3166304"/>
            <a:ext cx="6645912" cy="3591520"/>
          </a:xfrm>
          <a:prstGeom prst="rect">
            <a:avLst/>
          </a:prstGeom>
        </p:spPr>
      </p:pic>
    </p:spTree>
    <p:extLst>
      <p:ext uri="{BB962C8B-B14F-4D97-AF65-F5344CB8AC3E}">
        <p14:creationId xmlns:p14="http://schemas.microsoft.com/office/powerpoint/2010/main" val="21204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6 Month Follow </a:t>
            </a:r>
            <a:r>
              <a:rPr lang="en-US" sz="2800" b="1" dirty="0">
                <a:solidFill>
                  <a:schemeClr val="bg1"/>
                </a:solidFill>
                <a:latin typeface="Times New Roman" panose="02020603050405020304" pitchFamily="18" charset="0"/>
                <a:cs typeface="Times New Roman" panose="02020603050405020304" pitchFamily="18" charset="0"/>
              </a:rPr>
              <a:t>U</a:t>
            </a:r>
            <a:r>
              <a:rPr lang="en-US" sz="2800" b="1" dirty="0" smtClean="0">
                <a:solidFill>
                  <a:schemeClr val="bg1"/>
                </a:solidFill>
                <a:latin typeface="Times New Roman" panose="02020603050405020304" pitchFamily="18" charset="0"/>
                <a:cs typeface="Times New Roman" panose="02020603050405020304" pitchFamily="18" charset="0"/>
              </a:rPr>
              <a:t>p</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79" y="1288352"/>
            <a:ext cx="7246625" cy="4582096"/>
          </a:xfrm>
          <a:prstGeom prst="rect">
            <a:avLst/>
          </a:prstGeom>
        </p:spPr>
      </p:pic>
    </p:spTree>
    <p:extLst>
      <p:ext uri="{BB962C8B-B14F-4D97-AF65-F5344CB8AC3E}">
        <p14:creationId xmlns:p14="http://schemas.microsoft.com/office/powerpoint/2010/main" val="72380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Other</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37189" y="1202416"/>
            <a:ext cx="7333659" cy="5119350"/>
          </a:xfrm>
          <a:prstGeom prst="rect">
            <a:avLst/>
          </a:prstGeom>
        </p:spPr>
        <p:txBody>
          <a:bodyPr wrap="square">
            <a:spAutoFit/>
          </a:bodyPr>
          <a:lstStyle/>
          <a:p>
            <a:pPr>
              <a:spcBef>
                <a:spcPts val="800"/>
              </a:spcBef>
            </a:pPr>
            <a:r>
              <a:rPr lang="en-US" sz="2000" dirty="0" smtClean="0">
                <a:latin typeface="Times New Roman" panose="02020603050405020304" pitchFamily="18" charset="0"/>
                <a:cs typeface="Times New Roman" panose="02020603050405020304" pitchFamily="18" charset="0"/>
              </a:rPr>
              <a:t>In the creation and training of this work, a number of actions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have occurred:</a:t>
            </a:r>
          </a:p>
          <a:p>
            <a:pPr marL="225425" indent="-225425">
              <a:spcBef>
                <a:spcPts val="800"/>
              </a:spcBef>
              <a:buBlip>
                <a:blip r:embed="rId2"/>
              </a:buBlip>
            </a:pPr>
            <a:r>
              <a:rPr lang="en-US" sz="2000" dirty="0" smtClean="0">
                <a:latin typeface="Times New Roman" panose="02020603050405020304" pitchFamily="18" charset="0"/>
                <a:cs typeface="Times New Roman" panose="02020603050405020304" pitchFamily="18" charset="0"/>
              </a:rPr>
              <a:t>The formulation of a “Core Expectations” committee to determine what is needed, within the scope of the current expectations, for the development of a PCCMH-DD.</a:t>
            </a:r>
          </a:p>
          <a:p>
            <a:pPr marL="225425" indent="-225425">
              <a:spcBef>
                <a:spcPts val="800"/>
              </a:spcBef>
              <a:buBlip>
                <a:blip r:embed="rId2"/>
              </a:buBlip>
            </a:pPr>
            <a:r>
              <a:rPr lang="en-US" sz="2000" dirty="0" smtClean="0">
                <a:latin typeface="Times New Roman" panose="02020603050405020304" pitchFamily="18" charset="0"/>
                <a:cs typeface="Times New Roman" panose="02020603050405020304" pitchFamily="18" charset="0"/>
              </a:rPr>
              <a:t>Checklist committee to formulate a universal checklist for individuals with DD who require Emergency Department visits.</a:t>
            </a:r>
          </a:p>
          <a:p>
            <a:pPr marL="225425" indent="-225425">
              <a:spcBef>
                <a:spcPts val="800"/>
              </a:spcBef>
              <a:buBlip>
                <a:blip r:embed="rId2"/>
              </a:buBlip>
            </a:pPr>
            <a:r>
              <a:rPr lang="en-US" sz="2000" dirty="0" smtClean="0">
                <a:latin typeface="Times New Roman" panose="02020603050405020304" pitchFamily="18" charset="0"/>
                <a:cs typeface="Times New Roman" panose="02020603050405020304" pitchFamily="18" charset="0"/>
              </a:rPr>
              <a:t>Training modules for Dementia.</a:t>
            </a:r>
          </a:p>
          <a:p>
            <a:pPr marL="225425" indent="-225425">
              <a:spcBef>
                <a:spcPts val="800"/>
              </a:spcBef>
              <a:buBlip>
                <a:blip r:embed="rId2"/>
              </a:buBlip>
            </a:pPr>
            <a:r>
              <a:rPr lang="en-US" sz="2000" dirty="0" smtClean="0">
                <a:latin typeface="Times New Roman" panose="02020603050405020304" pitchFamily="18" charset="0"/>
                <a:cs typeface="Times New Roman" panose="02020603050405020304" pitchFamily="18" charset="0"/>
              </a:rPr>
              <a:t>Training modules for Diabetes.</a:t>
            </a:r>
          </a:p>
          <a:p>
            <a:pPr marL="225425" indent="-225425">
              <a:spcBef>
                <a:spcPts val="800"/>
              </a:spcBef>
              <a:buBlip>
                <a:blip r:embed="rId2"/>
              </a:buBlip>
            </a:pPr>
            <a:r>
              <a:rPr lang="en-US" sz="2000" dirty="0" smtClean="0">
                <a:latin typeface="Times New Roman" panose="02020603050405020304" pitchFamily="18" charset="0"/>
                <a:cs typeface="Times New Roman" panose="02020603050405020304" pitchFamily="18" charset="0"/>
              </a:rPr>
              <a:t>Training modules for Transition of youth to adult medical services</a:t>
            </a:r>
          </a:p>
          <a:p>
            <a:pPr marL="225425" indent="-225425">
              <a:spcBef>
                <a:spcPts val="800"/>
              </a:spcBef>
              <a:buBlip>
                <a:blip r:embed="rId2"/>
              </a:buBlip>
            </a:pPr>
            <a:r>
              <a:rPr lang="en-US" sz="2000" dirty="0" smtClean="0">
                <a:latin typeface="Times New Roman" panose="02020603050405020304" pitchFamily="18" charset="0"/>
                <a:cs typeface="Times New Roman" panose="02020603050405020304" pitchFamily="18" charset="0"/>
              </a:rPr>
              <a:t>Alternatives to pain medication for the individual with DD.</a:t>
            </a:r>
          </a:p>
          <a:p>
            <a:pPr marL="225425" indent="-225425">
              <a:spcBef>
                <a:spcPts val="800"/>
              </a:spcBef>
              <a:buBlip>
                <a:blip r:embed="rId2"/>
              </a:buBlip>
            </a:pPr>
            <a:r>
              <a:rPr lang="en-US" sz="2000" dirty="0" smtClean="0">
                <a:latin typeface="Times New Roman" panose="02020603050405020304" pitchFamily="18" charset="0"/>
                <a:cs typeface="Times New Roman" panose="02020603050405020304" pitchFamily="18" charset="0"/>
              </a:rPr>
              <a:t>Online resource manual to assist families, caregivers, staff, and practitioners with information regarding medical issues pertaining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to the individual with DD.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70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Future Recommendations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778087" y="1417261"/>
            <a:ext cx="7021766" cy="4600081"/>
          </a:xfrm>
          <a:prstGeom prst="rect">
            <a:avLst/>
          </a:prstGeom>
        </p:spPr>
        <p:txBody>
          <a:bodyPr/>
          <a:lstStyle/>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Begin work with colleges and universities to enhance the education of health care professionals with regard to the care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and management of individuals with DD.</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Form closer bonds with medical schools to assist in educating future Healthcare Providers.</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Find better ways to reach and involve practicing healthcare providers.</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Education for DSP’s regarding medical issues and care of individuals with DD.</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Encourage a better payment rate for HCP’s who are caring for individuals with DD according to specific criteria.</a:t>
            </a:r>
            <a:endParaRPr lang="en-US" dirty="0"/>
          </a:p>
        </p:txBody>
      </p:sp>
    </p:spTree>
    <p:extLst>
      <p:ext uri="{BB962C8B-B14F-4D97-AF65-F5344CB8AC3E}">
        <p14:creationId xmlns:p14="http://schemas.microsoft.com/office/powerpoint/2010/main" val="314354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bg1"/>
                </a:solidFill>
                <a:latin typeface="Times New Roman" panose="02020603050405020304" pitchFamily="18" charset="0"/>
                <a:cs typeface="Times New Roman" panose="02020603050405020304" pitchFamily="18" charset="0"/>
              </a:rPr>
              <a:t>Future </a:t>
            </a:r>
            <a:r>
              <a:rPr lang="en-US" sz="2800" b="1" dirty="0" smtClean="0">
                <a:solidFill>
                  <a:schemeClr val="bg1"/>
                </a:solidFill>
                <a:latin typeface="Times New Roman" panose="02020603050405020304" pitchFamily="18" charset="0"/>
                <a:cs typeface="Times New Roman" panose="02020603050405020304" pitchFamily="18" charset="0"/>
              </a:rPr>
              <a:t>Recommendations (cont.)</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739583" y="1316615"/>
            <a:ext cx="7084377" cy="4351338"/>
          </a:xfrm>
          <a:prstGeom prst="rect">
            <a:avLst/>
          </a:prstGeom>
        </p:spPr>
        <p:txBody>
          <a:bodyPr/>
          <a:lstStyle/>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Billing and coding education for office managers and coders regarding E&amp;M codes.</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Continue to work on DD health issues:</a:t>
            </a:r>
          </a:p>
          <a:p>
            <a:pPr marL="569913"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Develop modules for training in acute and chronic conditions for individuals with DD.</a:t>
            </a:r>
          </a:p>
          <a:p>
            <a:pPr marL="569913"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Provide a sound curriculum for support staff, case managers, and practitioners.</a:t>
            </a:r>
          </a:p>
        </p:txBody>
      </p:sp>
    </p:spTree>
    <p:extLst>
      <p:ext uri="{BB962C8B-B14F-4D97-AF65-F5344CB8AC3E}">
        <p14:creationId xmlns:p14="http://schemas.microsoft.com/office/powerpoint/2010/main" val="3548758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bg1"/>
                </a:solidFill>
                <a:latin typeface="Times New Roman" panose="02020603050405020304" pitchFamily="18" charset="0"/>
                <a:cs typeface="Times New Roman" panose="02020603050405020304" pitchFamily="18" charset="0"/>
              </a:rPr>
              <a:t>Sustainability Recommendations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87611" y="1690688"/>
            <a:ext cx="7027205" cy="4351338"/>
          </a:xfrm>
        </p:spPr>
        <p:txBody>
          <a:bodyPr/>
          <a:lstStyle/>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Continue to work on finding and capturing funding and funding sources for the work.</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Strive for more DD Certified nurses and practitioners in the state.</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Collaborate closely with stakeholders.</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Collaborate with the Department to ensure that the needs of case managers are being met. </a:t>
            </a:r>
          </a:p>
          <a:p>
            <a:pPr marL="0" indent="0">
              <a:buNone/>
            </a:pPr>
            <a:endParaRPr lang="en-US" dirty="0"/>
          </a:p>
        </p:txBody>
      </p:sp>
    </p:spTree>
    <p:extLst>
      <p:ext uri="{BB962C8B-B14F-4D97-AF65-F5344CB8AC3E}">
        <p14:creationId xmlns:p14="http://schemas.microsoft.com/office/powerpoint/2010/main" val="1375959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bg1"/>
                </a:solidFill>
                <a:latin typeface="Times New Roman" panose="02020603050405020304" pitchFamily="18" charset="0"/>
                <a:cs typeface="Times New Roman" panose="02020603050405020304" pitchFamily="18" charset="0"/>
              </a:rPr>
              <a:t>Sustainability Recommendations</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87672" y="1690688"/>
            <a:ext cx="7036288" cy="3016210"/>
          </a:xfrm>
          <a:prstGeom prst="rect">
            <a:avLst/>
          </a:prstGeom>
          <a:noFill/>
        </p:spPr>
        <p:txBody>
          <a:bodyPr wrap="square" rtlCol="0">
            <a:spAutoFit/>
          </a:bodyPr>
          <a:lstStyle/>
          <a:p>
            <a:pPr marL="225425" indent="-225425">
              <a:spcBef>
                <a:spcPts val="1800"/>
              </a:spcBef>
              <a:buBlip>
                <a:blip r:embed="rId2"/>
              </a:buBlip>
            </a:pPr>
            <a:r>
              <a:rPr lang="en-US" sz="2000" dirty="0">
                <a:latin typeface="Times New Roman" panose="02020603050405020304" pitchFamily="18" charset="0"/>
                <a:cs typeface="Times New Roman" panose="02020603050405020304" pitchFamily="18" charset="0"/>
              </a:rPr>
              <a:t>Creating medical training modules for direct support personnel that include checklists for use by them when dealing with a medical issue with the person who has </a:t>
            </a:r>
            <a:r>
              <a:rPr lang="en-US" sz="2000" dirty="0" smtClean="0">
                <a:latin typeface="Times New Roman" panose="02020603050405020304" pitchFamily="18" charset="0"/>
                <a:cs typeface="Times New Roman" panose="02020603050405020304" pitchFamily="18" charset="0"/>
              </a:rPr>
              <a:t>DD.</a:t>
            </a:r>
            <a:endParaRPr lang="en-US" sz="2000" dirty="0">
              <a:latin typeface="Times New Roman" panose="02020603050405020304" pitchFamily="18" charset="0"/>
              <a:cs typeface="Times New Roman" panose="02020603050405020304" pitchFamily="18" charset="0"/>
            </a:endParaRPr>
          </a:p>
          <a:p>
            <a:pPr marL="225425" indent="-225425">
              <a:spcBef>
                <a:spcPts val="1800"/>
              </a:spcBef>
              <a:buBlip>
                <a:blip r:embed="rId2"/>
              </a:buBlip>
            </a:pPr>
            <a:r>
              <a:rPr lang="en-US" sz="2000" dirty="0" smtClean="0">
                <a:latin typeface="Times New Roman" panose="02020603050405020304" pitchFamily="18" charset="0"/>
                <a:cs typeface="Times New Roman" panose="02020603050405020304" pitchFamily="18" charset="0"/>
              </a:rPr>
              <a:t>Formulate modules for insertion into case management training dealing specifically targeting medical issues with the individual with DD.</a:t>
            </a:r>
          </a:p>
          <a:p>
            <a:pPr marL="225425" indent="-225425">
              <a:spcBef>
                <a:spcPts val="1800"/>
              </a:spcBef>
              <a:buBlip>
                <a:blip r:embed="rId2"/>
              </a:buBlip>
            </a:pPr>
            <a:r>
              <a:rPr lang="en-US" sz="2000" dirty="0" smtClean="0">
                <a:latin typeface="Times New Roman" panose="02020603050405020304" pitchFamily="18" charset="0"/>
                <a:cs typeface="Times New Roman" panose="02020603050405020304" pitchFamily="18" charset="0"/>
              </a:rPr>
              <a:t>Include work on reducing benzodiazepine/opiate dependence to include individuals with DD.</a:t>
            </a:r>
            <a:endParaRPr lang="en-US" dirty="0"/>
          </a:p>
        </p:txBody>
      </p:sp>
    </p:spTree>
    <p:extLst>
      <p:ext uri="{BB962C8B-B14F-4D97-AF65-F5344CB8AC3E}">
        <p14:creationId xmlns:p14="http://schemas.microsoft.com/office/powerpoint/2010/main" val="2077664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Sustainability Recommendations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36365" y="1431653"/>
            <a:ext cx="7116833" cy="4351338"/>
          </a:xfrm>
        </p:spPr>
        <p:txBody>
          <a:bodyPr/>
          <a:lstStyle/>
          <a:p>
            <a:pPr marL="225425" indent="-225425">
              <a:lnSpc>
                <a:spcPct val="100000"/>
              </a:lnSpc>
              <a:spcBef>
                <a:spcPts val="1200"/>
              </a:spcBef>
              <a:buBlip>
                <a:blip r:embed="rId2"/>
              </a:buBlip>
            </a:pPr>
            <a:r>
              <a:rPr lang="en-US" sz="2000" dirty="0" smtClean="0">
                <a:latin typeface="Times New Roman" panose="02020603050405020304" pitchFamily="18" charset="0"/>
                <a:cs typeface="Times New Roman" panose="02020603050405020304" pitchFamily="18" charset="0"/>
              </a:rPr>
              <a:t>Continue this work with more information and training regarding healthcare issues for individuals with DD.</a:t>
            </a:r>
          </a:p>
          <a:p>
            <a:pPr marL="225425" indent="-225425">
              <a:lnSpc>
                <a:spcPct val="100000"/>
              </a:lnSpc>
              <a:spcBef>
                <a:spcPts val="1200"/>
              </a:spcBef>
              <a:buBlip>
                <a:blip r:embed="rId2"/>
              </a:buBlip>
            </a:pPr>
            <a:r>
              <a:rPr lang="en-US" sz="2000" dirty="0" smtClean="0">
                <a:latin typeface="Times New Roman" panose="02020603050405020304" pitchFamily="18" charset="0"/>
                <a:cs typeface="Times New Roman" panose="02020603050405020304" pitchFamily="18" charset="0"/>
              </a:rPr>
              <a:t>Make training available in a number of different presentation formats such as:</a:t>
            </a:r>
          </a:p>
          <a:p>
            <a:pPr marL="569913" lvl="1" indent="-227013">
              <a:lnSpc>
                <a:spcPct val="100000"/>
              </a:lnSpc>
              <a:spcBef>
                <a:spcPts val="1200"/>
              </a:spcBef>
              <a:buBlip>
                <a:blip r:embed="rId2"/>
              </a:buBlip>
            </a:pPr>
            <a:r>
              <a:rPr lang="en-US" sz="2000" dirty="0" smtClean="0">
                <a:latin typeface="Times New Roman" panose="02020603050405020304" pitchFamily="18" charset="0"/>
                <a:cs typeface="Times New Roman" panose="02020603050405020304" pitchFamily="18" charset="0"/>
              </a:rPr>
              <a:t>On-line, self directed with checks and balances.</a:t>
            </a:r>
          </a:p>
          <a:p>
            <a:pPr marL="569913" lvl="1" indent="-227013">
              <a:lnSpc>
                <a:spcPct val="100000"/>
              </a:lnSpc>
              <a:spcBef>
                <a:spcPts val="1200"/>
              </a:spcBef>
              <a:buBlip>
                <a:blip r:embed="rId2"/>
              </a:buBlip>
            </a:pPr>
            <a:r>
              <a:rPr lang="en-US" sz="2000" dirty="0" smtClean="0">
                <a:latin typeface="Times New Roman" panose="02020603050405020304" pitchFamily="18" charset="0"/>
                <a:cs typeface="Times New Roman" panose="02020603050405020304" pitchFamily="18" charset="0"/>
              </a:rPr>
              <a:t>Webinars.</a:t>
            </a:r>
          </a:p>
          <a:p>
            <a:pPr marL="569913" lvl="1" indent="-227013">
              <a:lnSpc>
                <a:spcPct val="100000"/>
              </a:lnSpc>
              <a:spcBef>
                <a:spcPts val="1200"/>
              </a:spcBef>
              <a:buBlip>
                <a:blip r:embed="rId2"/>
              </a:buBlip>
            </a:pPr>
            <a:r>
              <a:rPr lang="en-US" sz="2000" dirty="0" smtClean="0">
                <a:latin typeface="Times New Roman" panose="02020603050405020304" pitchFamily="18" charset="0"/>
                <a:cs typeface="Times New Roman" panose="02020603050405020304" pitchFamily="18" charset="0"/>
              </a:rPr>
              <a:t>In person.</a:t>
            </a:r>
          </a:p>
          <a:p>
            <a:pPr marL="569913" lvl="1" indent="-227013">
              <a:lnSpc>
                <a:spcPct val="100000"/>
              </a:lnSpc>
              <a:spcBef>
                <a:spcPts val="1200"/>
              </a:spcBef>
              <a:buBlip>
                <a:blip r:embed="rId2"/>
              </a:buBlip>
            </a:pPr>
            <a:r>
              <a:rPr lang="en-US" sz="2000" dirty="0" smtClean="0">
                <a:latin typeface="Times New Roman" panose="02020603050405020304" pitchFamily="18" charset="0"/>
                <a:cs typeface="Times New Roman" panose="02020603050405020304" pitchFamily="18" charset="0"/>
              </a:rPr>
              <a:t>Podcasts.</a:t>
            </a:r>
          </a:p>
          <a:p>
            <a:pPr marL="225425" indent="-225425">
              <a:lnSpc>
                <a:spcPct val="100000"/>
              </a:lnSpc>
              <a:spcBef>
                <a:spcPts val="1200"/>
              </a:spcBef>
              <a:buBlip>
                <a:blip r:embed="rId2"/>
              </a:buBlip>
            </a:pPr>
            <a:r>
              <a:rPr lang="en-US" sz="2000" dirty="0" smtClean="0">
                <a:latin typeface="Times New Roman" panose="02020603050405020304" pitchFamily="18" charset="0"/>
                <a:cs typeface="Times New Roman" panose="02020603050405020304" pitchFamily="18" charset="0"/>
              </a:rPr>
              <a:t>Continue to try and integrate this information into medical and nursing education throughout the state.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107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Next Steps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07007" y="1346558"/>
            <a:ext cx="7139811" cy="4555093"/>
          </a:xfrm>
          <a:prstGeom prst="rect">
            <a:avLst/>
          </a:prstGeom>
          <a:noFill/>
        </p:spPr>
        <p:txBody>
          <a:bodyPr wrap="square" rtlCol="0">
            <a:spAutoFit/>
          </a:bodyPr>
          <a:lstStyle/>
          <a:p>
            <a:pPr marL="285750" indent="-285750">
              <a:spcBef>
                <a:spcPts val="1200"/>
              </a:spcBef>
              <a:buBlip>
                <a:blip r:embed="rId2"/>
              </a:buBlip>
            </a:pPr>
            <a:r>
              <a:rPr lang="en-US" sz="2000" dirty="0" smtClean="0">
                <a:latin typeface="Times New Roman" panose="02020603050405020304" pitchFamily="18" charset="0"/>
                <a:cs typeface="Times New Roman" panose="02020603050405020304" pitchFamily="18" charset="0"/>
              </a:rPr>
              <a:t>Continue to offer the training to providers, case managers, and support staff.</a:t>
            </a:r>
          </a:p>
          <a:p>
            <a:pPr marL="285750" indent="-285750">
              <a:spcBef>
                <a:spcPts val="1200"/>
              </a:spcBef>
              <a:buBlip>
                <a:blip r:embed="rId2"/>
              </a:buBlip>
            </a:pPr>
            <a:r>
              <a:rPr lang="en-US" sz="2000" dirty="0" smtClean="0">
                <a:latin typeface="Times New Roman" panose="02020603050405020304" pitchFamily="18" charset="0"/>
                <a:cs typeface="Times New Roman" panose="02020603050405020304" pitchFamily="18" charset="0"/>
              </a:rPr>
              <a:t>Make the training available to the “on-line” community.</a:t>
            </a:r>
          </a:p>
          <a:p>
            <a:pPr marL="285750" indent="-285750">
              <a:spcBef>
                <a:spcPts val="1200"/>
              </a:spcBef>
              <a:buBlip>
                <a:blip r:embed="rId2"/>
              </a:buBlip>
            </a:pPr>
            <a:r>
              <a:rPr lang="en-US" sz="2000" dirty="0" smtClean="0">
                <a:latin typeface="Times New Roman" panose="02020603050405020304" pitchFamily="18" charset="0"/>
                <a:cs typeface="Times New Roman" panose="02020603050405020304" pitchFamily="18" charset="0"/>
              </a:rPr>
              <a:t>Continue Technical Assistance</a:t>
            </a:r>
          </a:p>
          <a:p>
            <a:pPr marL="285750" indent="-285750">
              <a:spcBef>
                <a:spcPts val="1200"/>
              </a:spcBef>
              <a:buBlip>
                <a:blip r:embed="rId2"/>
              </a:buBlip>
            </a:pPr>
            <a:r>
              <a:rPr lang="en-US" sz="2000" dirty="0" smtClean="0">
                <a:latin typeface="Times New Roman" panose="02020603050405020304" pitchFamily="18" charset="0"/>
                <a:cs typeface="Times New Roman" panose="02020603050405020304" pitchFamily="18" charset="0"/>
              </a:rPr>
              <a:t>Continue the bridge construction between HCP and the DD community to provide better, more collaborative care.</a:t>
            </a:r>
          </a:p>
          <a:p>
            <a:pPr marL="285750" indent="-285750">
              <a:spcBef>
                <a:spcPts val="1200"/>
              </a:spcBef>
              <a:buBlip>
                <a:blip r:embed="rId2"/>
              </a:buBlip>
            </a:pPr>
            <a:r>
              <a:rPr lang="en-US" sz="2000" dirty="0" smtClean="0">
                <a:latin typeface="Times New Roman" panose="02020603050405020304" pitchFamily="18" charset="0"/>
                <a:cs typeface="Times New Roman" panose="02020603050405020304" pitchFamily="18" charset="0"/>
              </a:rPr>
              <a:t>Continue with developing training modules that will educate the larger community regarding health issues and care for the individuals with DD.</a:t>
            </a:r>
            <a:endParaRPr lang="en-US" sz="2000" dirty="0">
              <a:latin typeface="Times New Roman" panose="02020603050405020304" pitchFamily="18" charset="0"/>
              <a:cs typeface="Times New Roman" panose="02020603050405020304" pitchFamily="18" charset="0"/>
            </a:endParaRPr>
          </a:p>
          <a:p>
            <a:pPr marL="285750" indent="-285750">
              <a:spcBef>
                <a:spcPts val="1200"/>
              </a:spcBef>
              <a:buBlip>
                <a:blip r:embed="rId2"/>
              </a:buBlip>
            </a:pPr>
            <a:r>
              <a:rPr lang="en-US" sz="2000" dirty="0" smtClean="0">
                <a:latin typeface="Times New Roman" panose="02020603050405020304" pitchFamily="18" charset="0"/>
                <a:cs typeface="Times New Roman" panose="02020603050405020304" pitchFamily="18" charset="0"/>
              </a:rPr>
              <a:t>Forge inroads to education for teaching and training of interdisciplinary education of health issues for individuals with DD.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541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bg1"/>
                </a:solidFill>
                <a:latin typeface="Times New Roman" panose="02020603050405020304" pitchFamily="18" charset="0"/>
                <a:cs typeface="Times New Roman" panose="02020603050405020304" pitchFamily="18" charset="0"/>
              </a:rPr>
              <a:t>Next Steps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21708" y="1383282"/>
            <a:ext cx="6793642" cy="4718866"/>
          </a:xfrm>
        </p:spPr>
        <p:txBody>
          <a:bodyPr/>
          <a:lstStyle/>
          <a:p>
            <a:pPr marL="0" indent="0">
              <a:lnSpc>
                <a:spcPct val="100000"/>
              </a:lnSpc>
              <a:spcBef>
                <a:spcPts val="1800"/>
              </a:spcBef>
              <a:buNone/>
            </a:pPr>
            <a:r>
              <a:rPr lang="en-US" sz="2000" dirty="0" smtClean="0">
                <a:latin typeface="Times New Roman" panose="02020603050405020304" pitchFamily="18" charset="0"/>
                <a:cs typeface="Times New Roman" panose="02020603050405020304" pitchFamily="18" charset="0"/>
              </a:rPr>
              <a:t> Continue the current work:</a:t>
            </a:r>
          </a:p>
          <a:p>
            <a:pPr marL="569913"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Build upon it.</a:t>
            </a:r>
          </a:p>
          <a:p>
            <a:pPr marL="569913"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Make it more accessible to the healthcare workers and the workers involved with DD health issues and support.</a:t>
            </a:r>
          </a:p>
          <a:p>
            <a:pPr marL="569913"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Continually add/change the information as new best practices become available.</a:t>
            </a:r>
          </a:p>
          <a:p>
            <a:pPr marL="569913"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Find funding methods for the work.</a:t>
            </a:r>
          </a:p>
          <a:p>
            <a:pPr marL="569913"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Encourage discussions regarding payment to providers for quality work, and the quality work that is already being done.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15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bg1"/>
                </a:solidFill>
                <a:latin typeface="Times New Roman" panose="02020603050405020304" pitchFamily="18" charset="0"/>
                <a:cs typeface="Times New Roman" panose="02020603050405020304" pitchFamily="18" charset="0"/>
              </a:rPr>
              <a:t>Hypothesis </a:t>
            </a:r>
            <a:r>
              <a:rPr lang="en-US" sz="2800" b="1" dirty="0" smtClean="0">
                <a:solidFill>
                  <a:schemeClr val="bg1"/>
                </a:solidFill>
                <a:latin typeface="Times New Roman" panose="02020603050405020304" pitchFamily="18" charset="0"/>
                <a:cs typeface="Times New Roman" panose="02020603050405020304" pitchFamily="18" charset="0"/>
              </a:rPr>
              <a:t>Conclusion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841329" y="1169771"/>
            <a:ext cx="7194516" cy="5417842"/>
          </a:xfrm>
          <a:prstGeom prst="rect">
            <a:avLst/>
          </a:prstGeom>
        </p:spPr>
        <p:txBody>
          <a:bodyPr/>
          <a:lstStyle/>
          <a:p>
            <a:pPr marL="225425" indent="-225425">
              <a:lnSpc>
                <a:spcPct val="100000"/>
              </a:lnSpc>
              <a:spcBef>
                <a:spcPts val="400"/>
              </a:spcBef>
              <a:buBlip>
                <a:blip r:embed="rId2"/>
              </a:buBlip>
            </a:pPr>
            <a:r>
              <a:rPr lang="en-US" sz="2000" dirty="0" smtClean="0">
                <a:latin typeface="Times New Roman" panose="02020603050405020304" pitchFamily="18" charset="0"/>
                <a:cs typeface="Times New Roman" panose="02020603050405020304" pitchFamily="18" charset="0"/>
              </a:rPr>
              <a:t>Hypothesis has been proven true.  Data indicates that medical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and community professionals who received training changed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their behavior and were able to assess the underlying health concerns of individuals with DD who exhibited potentially challenging behaviors.</a:t>
            </a:r>
          </a:p>
          <a:p>
            <a:pPr lvl="1" indent="-228600">
              <a:lnSpc>
                <a:spcPct val="100000"/>
              </a:lnSpc>
              <a:spcBef>
                <a:spcPts val="400"/>
              </a:spcBef>
              <a:buBlip>
                <a:blip r:embed="rId2"/>
              </a:buBlip>
            </a:pPr>
            <a:r>
              <a:rPr lang="en-US" sz="2000" dirty="0" smtClean="0">
                <a:latin typeface="Times New Roman" panose="02020603050405020304" pitchFamily="18" charset="0"/>
                <a:cs typeface="Times New Roman" panose="02020603050405020304" pitchFamily="18" charset="0"/>
              </a:rPr>
              <a:t>Trainings that have been presented have been received extremely well.</a:t>
            </a:r>
          </a:p>
          <a:p>
            <a:pPr lvl="1" indent="-228600">
              <a:lnSpc>
                <a:spcPct val="100000"/>
              </a:lnSpc>
              <a:spcBef>
                <a:spcPts val="400"/>
              </a:spcBef>
              <a:buBlip>
                <a:blip r:embed="rId2"/>
              </a:buBlip>
            </a:pPr>
            <a:r>
              <a:rPr lang="en-US" sz="2000" dirty="0" smtClean="0">
                <a:latin typeface="Times New Roman" panose="02020603050405020304" pitchFamily="18" charset="0"/>
                <a:cs typeface="Times New Roman" panose="02020603050405020304" pitchFamily="18" charset="0"/>
              </a:rPr>
              <a:t>Participants were made more aware of behaviors as a communication of pain, and how to evaluate pain.</a:t>
            </a:r>
          </a:p>
          <a:p>
            <a:pPr lvl="1" indent="-228600">
              <a:lnSpc>
                <a:spcPct val="100000"/>
              </a:lnSpc>
              <a:spcBef>
                <a:spcPts val="400"/>
              </a:spcBef>
              <a:buBlip>
                <a:blip r:embed="rId2"/>
              </a:buBlip>
            </a:pPr>
            <a:r>
              <a:rPr lang="en-US" sz="2000" dirty="0" smtClean="0">
                <a:latin typeface="Times New Roman" panose="02020603050405020304" pitchFamily="18" charset="0"/>
                <a:cs typeface="Times New Roman" panose="02020603050405020304" pitchFamily="18" charset="0"/>
              </a:rPr>
              <a:t>New methods of communications were recognized by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many providers, case managers, and direct support staff.</a:t>
            </a:r>
          </a:p>
          <a:p>
            <a:pPr lvl="1" indent="-228600">
              <a:lnSpc>
                <a:spcPct val="100000"/>
              </a:lnSpc>
              <a:spcBef>
                <a:spcPts val="400"/>
              </a:spcBef>
              <a:buBlip>
                <a:blip r:embed="rId2"/>
              </a:buBlip>
            </a:pPr>
            <a:r>
              <a:rPr lang="en-US" sz="2000" dirty="0" smtClean="0">
                <a:latin typeface="Times New Roman" panose="02020603050405020304" pitchFamily="18" charset="0"/>
                <a:cs typeface="Times New Roman" panose="02020603050405020304" pitchFamily="18" charset="0"/>
              </a:rPr>
              <a:t>Symptoms of the most common producers of pain in the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person with DD were identified for the learners, as well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common behaviors associated with them.</a:t>
            </a:r>
          </a:p>
          <a:p>
            <a:pPr lvl="1" indent="-228600">
              <a:lnSpc>
                <a:spcPct val="100000"/>
              </a:lnSpc>
              <a:spcBef>
                <a:spcPts val="400"/>
              </a:spcBef>
              <a:buBlip>
                <a:blip r:embed="rId2"/>
              </a:buBlip>
            </a:pPr>
            <a:r>
              <a:rPr lang="en-US" sz="2000" dirty="0">
                <a:latin typeface="Times New Roman" panose="02020603050405020304" pitchFamily="18" charset="0"/>
                <a:cs typeface="Times New Roman" panose="02020603050405020304" pitchFamily="18" charset="0"/>
              </a:rPr>
              <a:t>This new knowledge allows for quicker recognition, management and medical care for the individual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with DD</a:t>
            </a:r>
            <a:r>
              <a:rPr lang="en-US" sz="2000" dirty="0">
                <a:latin typeface="Times New Roman" panose="02020603050405020304" pitchFamily="18" charset="0"/>
                <a:cs typeface="Times New Roman" panose="02020603050405020304" pitchFamily="18" charset="0"/>
              </a:rPr>
              <a:t>.</a:t>
            </a:r>
          </a:p>
          <a:p>
            <a:pPr>
              <a:buBlip>
                <a:blip r:embed="rId2"/>
              </a:buBlip>
            </a:pPr>
            <a:endParaRPr lang="en-US" dirty="0"/>
          </a:p>
        </p:txBody>
      </p:sp>
    </p:spTree>
    <p:extLst>
      <p:ext uri="{BB962C8B-B14F-4D97-AF65-F5344CB8AC3E}">
        <p14:creationId xmlns:p14="http://schemas.microsoft.com/office/powerpoint/2010/main" val="940688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bg1"/>
                </a:solidFill>
                <a:latin typeface="Times New Roman" panose="02020603050405020304" pitchFamily="18" charset="0"/>
                <a:cs typeface="Times New Roman" panose="02020603050405020304" pitchFamily="18" charset="0"/>
              </a:rPr>
              <a:t>Hypothesis </a:t>
            </a:r>
            <a:r>
              <a:rPr lang="en-US" sz="2800" b="1" dirty="0" smtClean="0">
                <a:solidFill>
                  <a:schemeClr val="bg1"/>
                </a:solidFill>
                <a:latin typeface="Times New Roman" panose="02020603050405020304" pitchFamily="18" charset="0"/>
                <a:cs typeface="Times New Roman" panose="02020603050405020304" pitchFamily="18" charset="0"/>
              </a:rPr>
              <a:t>Conclusion (cont.)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917129" y="1592826"/>
            <a:ext cx="6970839" cy="4449200"/>
          </a:xfrm>
          <a:prstGeom prst="rect">
            <a:avLst/>
          </a:prstGeom>
        </p:spPr>
        <p:txBody>
          <a:bodyPr/>
          <a:lstStyle/>
          <a:p>
            <a:pPr marL="344488"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Provided guidelines for Caseworkers, Direct Support Providers, Employers, Advocates, and Medical Practitioners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on caring for and communicating with individuals with DD.</a:t>
            </a:r>
          </a:p>
          <a:p>
            <a:pPr marL="344488"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Allowed for increased knowledge in how to approach health care providers on behalf of the person with DD, advocating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their healthcare needs.</a:t>
            </a:r>
          </a:p>
          <a:p>
            <a:pPr marL="344488"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Decreased mental health and crisis visits.</a:t>
            </a:r>
          </a:p>
          <a:p>
            <a:pPr marL="344488" lvl="1"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Placed the burden of proof on the medical provider to rule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out medical conditions causing behaviors not normally seen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in the individual.</a:t>
            </a:r>
            <a:endParaRPr lang="en-US" dirty="0"/>
          </a:p>
        </p:txBody>
      </p:sp>
    </p:spTree>
    <p:extLst>
      <p:ext uri="{BB962C8B-B14F-4D97-AF65-F5344CB8AC3E}">
        <p14:creationId xmlns:p14="http://schemas.microsoft.com/office/powerpoint/2010/main" val="1817064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Overall Attendance by County</a:t>
            </a:r>
            <a:endParaRPr 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val="2187015414"/>
              </p:ext>
            </p:extLst>
          </p:nvPr>
        </p:nvGraphicFramePr>
        <p:xfrm>
          <a:off x="1869694" y="1344168"/>
          <a:ext cx="7009130" cy="5175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757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Medical Provider Attendance by County</a:t>
            </a:r>
            <a:endParaRPr 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val="2027890493"/>
              </p:ext>
            </p:extLst>
          </p:nvPr>
        </p:nvGraphicFramePr>
        <p:xfrm>
          <a:off x="1865122" y="1389888"/>
          <a:ext cx="7086854" cy="48156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756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010"/>
            <a:ext cx="8515350" cy="1325563"/>
          </a:xfrm>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Case Managers, Direct Support Staff, Guardians, Family, and Support Staff by County</a:t>
            </a:r>
            <a:endParaRPr 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val="1149619319"/>
              </p:ext>
            </p:extLst>
          </p:nvPr>
        </p:nvGraphicFramePr>
        <p:xfrm>
          <a:off x="1695640" y="1335024"/>
          <a:ext cx="7036880" cy="51502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567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Benefits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709830" y="1335065"/>
            <a:ext cx="7294035" cy="4627563"/>
          </a:xfrm>
          <a:prstGeom prst="rect">
            <a:avLst/>
          </a:prstGeom>
        </p:spPr>
        <p:txBody>
          <a:bodyPr/>
          <a:lstStyle/>
          <a:p>
            <a:pPr marL="227013"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Better healthcare due to recognition of behaviors as a mode of communicating medical symptoms.</a:t>
            </a:r>
          </a:p>
          <a:p>
            <a:pPr marL="227013"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Understanding that individuals with DD perceive pain and other medical conditions in a variety of different ways through behaviors.</a:t>
            </a:r>
          </a:p>
          <a:p>
            <a:pPr marL="227013"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Decreasing crisis and mental health interventions.</a:t>
            </a:r>
          </a:p>
          <a:p>
            <a:pPr marL="227013"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Decreasing emergency room visits.</a:t>
            </a:r>
          </a:p>
          <a:p>
            <a:pPr marL="227013"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Decreasing overall healthcare costs due to recognition, diagnosis, and early intervention of medical issues that were previously seen as mental health issues.</a:t>
            </a:r>
          </a:p>
          <a:p>
            <a:pPr marL="227013" indent="-227013">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Realization that Evaluation and Management services of the Health Care Provider are not being coded correctly, as increased time is required for this process with the individual with DD.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608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Times New Roman" panose="02020603050405020304" pitchFamily="18" charset="0"/>
                <a:cs typeface="Times New Roman" panose="02020603050405020304" pitchFamily="18" charset="0"/>
              </a:rPr>
              <a:t>Benefits (</a:t>
            </a:r>
            <a:r>
              <a:rPr lang="en-US" sz="2800" b="1" dirty="0" err="1" smtClean="0">
                <a:solidFill>
                  <a:schemeClr val="bg1"/>
                </a:solidFill>
                <a:latin typeface="Times New Roman" panose="02020603050405020304" pitchFamily="18" charset="0"/>
                <a:cs typeface="Times New Roman" panose="02020603050405020304" pitchFamily="18" charset="0"/>
              </a:rPr>
              <a:t>cont</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1908493" y="1690688"/>
            <a:ext cx="7113587" cy="3231197"/>
          </a:xfrm>
          <a:prstGeom prst="rect">
            <a:avLst/>
          </a:prstGeom>
        </p:spPr>
        <p:txBody>
          <a:bodyPr/>
          <a:lstStyle/>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Educating ALL levels of service providers and medical practitioners regarding how diseases, symptoms, and comorbidities manifest themselves in individuals with DD.</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The need for medical and nursing professionals working with individuals with DD to have specialty certification(s).</a:t>
            </a:r>
          </a:p>
          <a:p>
            <a:pPr marL="225425" indent="-225425">
              <a:lnSpc>
                <a:spcPct val="100000"/>
              </a:lnSpc>
              <a:spcBef>
                <a:spcPts val="1800"/>
              </a:spcBef>
              <a:buBlip>
                <a:blip r:embed="rId2"/>
              </a:buBlip>
            </a:pPr>
            <a:r>
              <a:rPr lang="en-US" sz="2000" dirty="0" smtClean="0">
                <a:latin typeface="Times New Roman" panose="02020603050405020304" pitchFamily="18" charset="0"/>
                <a:cs typeface="Times New Roman" panose="02020603050405020304" pitchFamily="18" charset="0"/>
              </a:rPr>
              <a:t>Looking at the differences in the manifestations of chronic conditions in the individual with DD.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881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0070C0"/>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12166</TotalTime>
  <Words>1144</Words>
  <Application>Microsoft Office PowerPoint</Application>
  <PresentationFormat>On-screen Show (4:3)</PresentationFormat>
  <Paragraphs>137</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3_Custom Design</vt:lpstr>
      <vt:lpstr>1_Office Theme</vt:lpstr>
      <vt:lpstr>PowerPoint Presentation</vt:lpstr>
      <vt:lpstr>Hypothesis</vt:lpstr>
      <vt:lpstr>Hypothesis Conclusion</vt:lpstr>
      <vt:lpstr>Hypothesis Conclusion (cont.)</vt:lpstr>
      <vt:lpstr>Overall Attendance by County</vt:lpstr>
      <vt:lpstr>Medical Provider Attendance by County</vt:lpstr>
      <vt:lpstr>Case Managers, Direct Support Staff, Guardians, Family, and Support Staff by County</vt:lpstr>
      <vt:lpstr>Benefits</vt:lpstr>
      <vt:lpstr>Benefits (cont)</vt:lpstr>
      <vt:lpstr>Lessons Learned</vt:lpstr>
      <vt:lpstr>Perceived Barriers in Implementing Changes?</vt:lpstr>
      <vt:lpstr>Information gained changed the way  you deliver care to patients?  </vt:lpstr>
      <vt:lpstr>Information gained change the way you  deliver care to patients?    </vt:lpstr>
      <vt:lpstr>3 Month Follow Up</vt:lpstr>
      <vt:lpstr>3 Month Follow Up  </vt:lpstr>
      <vt:lpstr>3 Month Follow Up   </vt:lpstr>
      <vt:lpstr>Comments:  If you made changes to how you care for your patients with I/DD, do you believe that these changes have improved their care? </vt:lpstr>
      <vt:lpstr>PowerPoint Presentation</vt:lpstr>
      <vt:lpstr>6 Month Follow Up</vt:lpstr>
      <vt:lpstr>6 Month Follow Up</vt:lpstr>
      <vt:lpstr>6 Month Follow Up</vt:lpstr>
      <vt:lpstr>Other</vt:lpstr>
      <vt:lpstr>Future Recommendations</vt:lpstr>
      <vt:lpstr>Future Recommendations (cont.)</vt:lpstr>
      <vt:lpstr>Sustainability Recommendations</vt:lpstr>
      <vt:lpstr>Sustainability Recommendations</vt:lpstr>
      <vt:lpstr>Sustainability Recommendations</vt:lpstr>
      <vt:lpstr>Next Steps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Angela B</dc:creator>
  <cp:lastModifiedBy>Aponte Clarke, Gloria</cp:lastModifiedBy>
  <cp:revision>90</cp:revision>
  <cp:lastPrinted>2016-09-23T12:53:06Z</cp:lastPrinted>
  <dcterms:created xsi:type="dcterms:W3CDTF">2015-08-26T20:03:48Z</dcterms:created>
  <dcterms:modified xsi:type="dcterms:W3CDTF">2016-09-24T01:31:56Z</dcterms:modified>
</cp:coreProperties>
</file>